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0"/>
  </p:notesMasterIdLst>
  <p:sldIdLst>
    <p:sldId id="401" r:id="rId2"/>
    <p:sldId id="514" r:id="rId3"/>
    <p:sldId id="290" r:id="rId4"/>
    <p:sldId id="291" r:id="rId5"/>
    <p:sldId id="297" r:id="rId6"/>
    <p:sldId id="374" r:id="rId7"/>
    <p:sldId id="267" r:id="rId8"/>
    <p:sldId id="257" r:id="rId9"/>
    <p:sldId id="368" r:id="rId10"/>
    <p:sldId id="369" r:id="rId11"/>
    <p:sldId id="349" r:id="rId12"/>
    <p:sldId id="335" r:id="rId13"/>
    <p:sldId id="265" r:id="rId14"/>
    <p:sldId id="274" r:id="rId15"/>
    <p:sldId id="376" r:id="rId16"/>
    <p:sldId id="483" r:id="rId17"/>
    <p:sldId id="379" r:id="rId18"/>
    <p:sldId id="380" r:id="rId19"/>
    <p:sldId id="378" r:id="rId20"/>
    <p:sldId id="357" r:id="rId21"/>
    <p:sldId id="271" r:id="rId22"/>
    <p:sldId id="272" r:id="rId23"/>
    <p:sldId id="273" r:id="rId24"/>
    <p:sldId id="350" r:id="rId25"/>
    <p:sldId id="360" r:id="rId26"/>
    <p:sldId id="370" r:id="rId27"/>
    <p:sldId id="372" r:id="rId28"/>
    <p:sldId id="422" r:id="rId29"/>
    <p:sldId id="484" r:id="rId30"/>
    <p:sldId id="493" r:id="rId31"/>
    <p:sldId id="423" r:id="rId32"/>
    <p:sldId id="348" r:id="rId33"/>
    <p:sldId id="373" r:id="rId34"/>
    <p:sldId id="362" r:id="rId35"/>
    <p:sldId id="364" r:id="rId36"/>
    <p:sldId id="358" r:id="rId37"/>
    <p:sldId id="322" r:id="rId38"/>
    <p:sldId id="496" r:id="rId39"/>
    <p:sldId id="491" r:id="rId40"/>
    <p:sldId id="497" r:id="rId41"/>
    <p:sldId id="457" r:id="rId42"/>
    <p:sldId id="458" r:id="rId43"/>
    <p:sldId id="492" r:id="rId44"/>
    <p:sldId id="495" r:id="rId45"/>
    <p:sldId id="435" r:id="rId46"/>
    <p:sldId id="450" r:id="rId47"/>
    <p:sldId id="494" r:id="rId48"/>
    <p:sldId id="460" r:id="rId49"/>
    <p:sldId id="294" r:id="rId50"/>
    <p:sldId id="485" r:id="rId51"/>
    <p:sldId id="461" r:id="rId52"/>
    <p:sldId id="462" r:id="rId53"/>
    <p:sldId id="463" r:id="rId54"/>
    <p:sldId id="464" r:id="rId55"/>
    <p:sldId id="505" r:id="rId56"/>
    <p:sldId id="498" r:id="rId57"/>
    <p:sldId id="278" r:id="rId58"/>
    <p:sldId id="506" r:id="rId59"/>
    <p:sldId id="500" r:id="rId60"/>
    <p:sldId id="503" r:id="rId61"/>
    <p:sldId id="501" r:id="rId62"/>
    <p:sldId id="486" r:id="rId63"/>
    <p:sldId id="465" r:id="rId64"/>
    <p:sldId id="452" r:id="rId65"/>
    <p:sldId id="504" r:id="rId66"/>
    <p:sldId id="466" r:id="rId67"/>
    <p:sldId id="488" r:id="rId68"/>
    <p:sldId id="467" r:id="rId69"/>
    <p:sldId id="456" r:id="rId70"/>
    <p:sldId id="454" r:id="rId71"/>
    <p:sldId id="428" r:id="rId72"/>
    <p:sldId id="430" r:id="rId73"/>
    <p:sldId id="425" r:id="rId74"/>
    <p:sldId id="433" r:id="rId75"/>
    <p:sldId id="432" r:id="rId76"/>
    <p:sldId id="303" r:id="rId77"/>
    <p:sldId id="471" r:id="rId78"/>
    <p:sldId id="470" r:id="rId79"/>
    <p:sldId id="472" r:id="rId80"/>
    <p:sldId id="473" r:id="rId81"/>
    <p:sldId id="474" r:id="rId82"/>
    <p:sldId id="480" r:id="rId83"/>
    <p:sldId id="475" r:id="rId84"/>
    <p:sldId id="476" r:id="rId85"/>
    <p:sldId id="477" r:id="rId86"/>
    <p:sldId id="478" r:id="rId87"/>
    <p:sldId id="479" r:id="rId88"/>
    <p:sldId id="481" r:id="rId89"/>
    <p:sldId id="308" r:id="rId90"/>
    <p:sldId id="307" r:id="rId91"/>
    <p:sldId id="469" r:id="rId92"/>
    <p:sldId id="468" r:id="rId93"/>
    <p:sldId id="402" r:id="rId94"/>
    <p:sldId id="403" r:id="rId95"/>
    <p:sldId id="304" r:id="rId96"/>
    <p:sldId id="411" r:id="rId97"/>
    <p:sldId id="510" r:id="rId98"/>
    <p:sldId id="513" r:id="rId99"/>
    <p:sldId id="511" r:id="rId100"/>
    <p:sldId id="339" r:id="rId101"/>
    <p:sldId id="508" r:id="rId102"/>
    <p:sldId id="509" r:id="rId103"/>
    <p:sldId id="507" r:id="rId104"/>
    <p:sldId id="512" r:id="rId105"/>
    <p:sldId id="489" r:id="rId106"/>
    <p:sldId id="490" r:id="rId107"/>
    <p:sldId id="404" r:id="rId108"/>
    <p:sldId id="414" r:id="rId109"/>
    <p:sldId id="415" r:id="rId110"/>
    <p:sldId id="416" r:id="rId111"/>
    <p:sldId id="413" r:id="rId112"/>
    <p:sldId id="287" r:id="rId113"/>
    <p:sldId id="327" r:id="rId114"/>
    <p:sldId id="409" r:id="rId115"/>
    <p:sldId id="410" r:id="rId116"/>
    <p:sldId id="365" r:id="rId117"/>
    <p:sldId id="418" r:id="rId118"/>
    <p:sldId id="419" r:id="rId1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31" userDrawn="1">
          <p15:clr>
            <a:srgbClr val="A4A3A4"/>
          </p15:clr>
        </p15:guide>
        <p15:guide id="3" pos="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85" autoAdjust="0"/>
    <p:restoredTop sz="86421" autoAdjust="0"/>
  </p:normalViewPr>
  <p:slideViewPr>
    <p:cSldViewPr>
      <p:cViewPr varScale="1">
        <p:scale>
          <a:sx n="131" d="100"/>
          <a:sy n="131" d="100"/>
        </p:scale>
        <p:origin x="280" y="184"/>
      </p:cViewPr>
      <p:guideLst>
        <p:guide orient="horz" pos="2160"/>
        <p:guide pos="431"/>
        <p:guide pos="793"/>
      </p:guideLst>
    </p:cSldViewPr>
  </p:slideViewPr>
  <p:outlineViewPr>
    <p:cViewPr>
      <p:scale>
        <a:sx n="33" d="100"/>
        <a:sy n="33" d="100"/>
      </p:scale>
      <p:origin x="0" y="-6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Relationship Id="rId9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image" Target="../media/image8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4" Type="http://schemas.openxmlformats.org/officeDocument/2006/relationships/image" Target="../media/image1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C5BF6-30E6-412D-B8F4-564EC48B6487}" type="slidenum">
              <a:rPr lang="en-US"/>
              <a:pPr/>
              <a:t>1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D5237-C7D9-40C1-BB8E-951A5F16149B}" type="slidenum">
              <a:rPr lang="en-US"/>
              <a:pPr/>
              <a:t>10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04719-1B9A-4A47-B07A-0E2A74F04E00}" type="slidenum">
              <a:rPr lang="en-US"/>
              <a:pPr/>
              <a:t>11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C5632-E605-4434-98E1-215409FD193D}" type="slidenum">
              <a:rPr lang="en-US"/>
              <a:pPr/>
              <a:t>12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8746B-3EA9-4C2A-B264-F3BBE6722848}" type="slidenum">
              <a:rPr lang="en-US"/>
              <a:pPr/>
              <a:t>13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E3F64-A062-425A-8B8C-C76141377E7C}" type="slidenum">
              <a:rPr lang="en-US"/>
              <a:pPr/>
              <a:t>14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A74A4-154A-47FB-8ECB-18012E33A0CC}" type="slidenum">
              <a:rPr lang="en-US"/>
              <a:pPr/>
              <a:t>15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B559E-2084-47D1-864E-19683C8A2D1B}" type="slidenum">
              <a:rPr lang="en-US"/>
              <a:pPr/>
              <a:t>16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228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6CFEA-00AC-4309-AC7E-5E7D9A3BB2FB}" type="slidenum">
              <a:rPr lang="en-US"/>
              <a:pPr/>
              <a:t>17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611C1-F478-4D3A-9571-269E759551B5}" type="slidenum">
              <a:rPr lang="en-US"/>
              <a:pPr/>
              <a:t>18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2C5DC-DD99-4C49-8696-D74739144B8C}" type="slidenum">
              <a:rPr lang="en-US"/>
              <a:pPr/>
              <a:t>19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02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748C1-3B72-426D-81F2-C02A60327485}" type="slidenum">
              <a:rPr lang="en-US"/>
              <a:pPr/>
              <a:t>20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76A834-B4A4-4C40-9C00-A08140F3C050}" type="slidenum">
              <a:rPr lang="en-US"/>
              <a:pPr/>
              <a:t>21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3DBC1-88B5-4B04-8C79-1C9C0B233A8D}" type="slidenum">
              <a:rPr lang="en-US"/>
              <a:pPr/>
              <a:t>22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B393E2-D5AF-4331-87B9-5505BE34E7FB}" type="slidenum">
              <a:rPr lang="en-US"/>
              <a:pPr/>
              <a:t>23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20B2F-59BF-4CA7-9844-18B08FA358CB}" type="slidenum">
              <a:rPr lang="en-US"/>
              <a:pPr/>
              <a:t>24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86896-9162-49DF-B729-423F54E07DEC}" type="slidenum">
              <a:rPr lang="en-US"/>
              <a:pPr/>
              <a:t>25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633B0-CE5A-454B-AA9E-5D4E265C1280}" type="slidenum">
              <a:rPr lang="en-US"/>
              <a:pPr/>
              <a:t>26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BE0F7-097F-4FE6-AB47-C90CE9147BB1}" type="slidenum">
              <a:rPr lang="en-US"/>
              <a:pPr/>
              <a:t>27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DAFA2-AC9D-48FE-9A85-5097974DE937}" type="slidenum">
              <a:rPr lang="en-US"/>
              <a:pPr/>
              <a:t>32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B26C0C-F23C-4BFF-8DFA-4173DD8B882E}" type="slidenum">
              <a:rPr lang="en-US"/>
              <a:pPr/>
              <a:t>33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57A1D-84C6-46A2-901D-4D0EB7B379B2}" type="slidenum">
              <a:rPr lang="en-US"/>
              <a:pPr/>
              <a:t>3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00C21-C273-4E52-A06C-0DD60BEBD6E7}" type="slidenum">
              <a:rPr lang="en-US"/>
              <a:pPr/>
              <a:t>34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09D6F-72B0-4BB5-B8D1-CFD577B6023B}" type="slidenum">
              <a:rPr lang="en-US"/>
              <a:pPr/>
              <a:t>35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95F4A-91B6-47EA-8FCA-ED25345143CB}" type="slidenum">
              <a:rPr lang="en-US"/>
              <a:pPr/>
              <a:t>36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B57C7-C30D-4D48-A2CB-8C54D4C866EC}" type="slidenum">
              <a:rPr lang="en-US"/>
              <a:pPr/>
              <a:t>37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974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09BE2-1323-4ED6-969D-18773E4AEAF4}" type="slidenum">
              <a:rPr lang="en-US"/>
              <a:pPr/>
              <a:t>49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CC95B-2030-4F71-A456-CB7CF7270C9C}" type="slidenum">
              <a:rPr lang="en-US"/>
              <a:pPr/>
              <a:t>57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64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841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D854C-990B-43EC-883F-4C77A071B7F7}" type="slidenum">
              <a:rPr lang="en-US"/>
              <a:pPr/>
              <a:t>69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5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19E960-7003-46D2-9F7A-CA0D142E2630}" type="slidenum">
              <a:rPr lang="en-US"/>
              <a:pPr/>
              <a:t>76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4B36B6-82E3-4BAA-8DB3-B4C5E5C4EF12}" type="slidenum">
              <a:rPr lang="en-US"/>
              <a:pPr/>
              <a:t>4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16568A-5F05-41A7-B3EF-33C1692C91DE}" type="slidenum">
              <a:rPr lang="en-US"/>
              <a:pPr/>
              <a:t>89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0F0635-5B18-4BAA-9589-66DBDEA28D67}" type="slidenum">
              <a:rPr lang="en-US"/>
              <a:pPr/>
              <a:t>90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05C85C-2106-44C4-B4D5-C5183D6C92E4}" type="slidenum">
              <a:rPr lang="en-US"/>
              <a:pPr/>
              <a:t>93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BC21A0-47B0-4FC7-91FE-DB56008E86F7}" type="slidenum">
              <a:rPr lang="en-US"/>
              <a:pPr/>
              <a:t>94</a:t>
            </a:fld>
            <a:endParaRPr 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905E4D-5FA5-4C7A-B2DC-73AE69F171D6}" type="slidenum">
              <a:rPr lang="en-US"/>
              <a:pPr/>
              <a:t>95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C0EEA-3A55-448C-8D4C-EE21F792BEE0}" type="slidenum">
              <a:rPr lang="en-US"/>
              <a:pPr/>
              <a:t>96</a:t>
            </a:fld>
            <a:endParaRPr lang="en-U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189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1662B-6388-4981-8781-2C894DF9EDC8}" type="slidenum">
              <a:rPr lang="en-US"/>
              <a:pPr/>
              <a:t>100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511FAE-61DA-4F02-9C9D-4E3C3D44A29D}" type="slidenum">
              <a:rPr lang="en-US"/>
              <a:pPr/>
              <a:t>107</a:t>
            </a:fld>
            <a:endParaRPr lang="en-US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6A57F2-D0FC-47D1-8C87-B5BB151A0BA4}" type="slidenum">
              <a:rPr lang="en-US"/>
              <a:pPr/>
              <a:t>108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4087-A136-488B-A42D-6B7C24B601A3}" type="slidenum">
              <a:rPr lang="en-US"/>
              <a:pPr/>
              <a:t>5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F1FB8-392F-4E4F-B681-FED6601EEC9A}" type="slidenum">
              <a:rPr lang="en-US"/>
              <a:pPr/>
              <a:t>109</a:t>
            </a:fld>
            <a:endParaRPr lang="en-U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988045-193C-4563-9DEC-6E5340E9D105}" type="slidenum">
              <a:rPr lang="en-US"/>
              <a:pPr/>
              <a:t>110</a:t>
            </a:fld>
            <a:endParaRPr 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652E13-A82D-4117-91AB-4CEB30C62FEE}" type="slidenum">
              <a:rPr lang="en-US"/>
              <a:pPr/>
              <a:t>111</a:t>
            </a:fld>
            <a:endParaRPr 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999A29-C9B1-44DF-9DF0-9086389FDFE1}" type="slidenum">
              <a:rPr lang="en-US"/>
              <a:pPr/>
              <a:t>112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54956-8A0F-4C0D-B9CD-D7F416B78C37}" type="slidenum">
              <a:rPr lang="en-US"/>
              <a:pPr/>
              <a:t>113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4B9E90-2780-47BA-B26E-F320159ADF0A}" type="slidenum">
              <a:rPr lang="en-US"/>
              <a:pPr/>
              <a:t>114</a:t>
            </a:fld>
            <a:endParaRPr lang="en-US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5BF0CB-AC07-4C39-A890-86F02AD651D4}" type="slidenum">
              <a:rPr lang="en-US"/>
              <a:pPr/>
              <a:t>115</a:t>
            </a:fld>
            <a:endParaRPr lang="en-U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3D4C5-4F4C-41C2-AE3F-D902BE30B1A3}" type="slidenum">
              <a:rPr lang="en-US"/>
              <a:pPr/>
              <a:t>116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E57B26-7D93-42C6-93EC-F0A91CA07D62}" type="slidenum">
              <a:rPr lang="en-US"/>
              <a:pPr/>
              <a:t>117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EE8D8B-8629-46A0-A2C0-5BAAC7526D3E}" type="slidenum">
              <a:rPr lang="en-US"/>
              <a:pPr/>
              <a:t>118</a:t>
            </a:fld>
            <a:endParaRPr 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8CE97D-A1E1-4849-9C5B-A8BCBD1BAB43}" type="slidenum">
              <a:rPr lang="en-US"/>
              <a:pPr/>
              <a:t>6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875DB-27CD-41DA-9540-5878FA629BD4}" type="slidenum">
              <a:rPr lang="en-US"/>
              <a:pPr/>
              <a:t>7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D963D7-059E-4BE5-AC2C-3D652CD5E28E}" type="slidenum">
              <a:rPr lang="en-US"/>
              <a:pPr/>
              <a:t>8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695350-A516-4C0F-9722-8F599FC8C550}" type="slidenum">
              <a:rPr lang="en-US"/>
              <a:pPr/>
              <a:t>9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olsthoor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gif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3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5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w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3.w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5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hyperlink" Target="../Excercises/Convolution/PenningsDeZilk010118.xls" TargetMode="Externa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3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36.wmf"/><Relationship Id="rId18" Type="http://schemas.openxmlformats.org/officeDocument/2006/relationships/oleObject" Target="../embeddings/oleObject11.bin"/><Relationship Id="rId3" Type="http://schemas.openxmlformats.org/officeDocument/2006/relationships/notesSlide" Target="../notesSlides/notesSlide33.xml"/><Relationship Id="rId21" Type="http://schemas.openxmlformats.org/officeDocument/2006/relationships/image" Target="../media/image40.wmf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3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.bin"/><Relationship Id="rId20" Type="http://schemas.openxmlformats.org/officeDocument/2006/relationships/oleObject" Target="../embeddings/oleObject12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5" Type="http://schemas.openxmlformats.org/officeDocument/2006/relationships/image" Target="../media/image37.wmf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39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4.wmf"/><Relationship Id="rId14" Type="http://schemas.openxmlformats.org/officeDocument/2006/relationships/oleObject" Target="../embeddings/oleObject9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6.emf"/><Relationship Id="rId5" Type="http://schemas.openxmlformats.org/officeDocument/2006/relationships/image" Target="../media/image49.png"/><Relationship Id="rId4" Type="http://schemas.openxmlformats.org/officeDocument/2006/relationships/image" Target="../media/image55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../Excercises/Convolution/Edelman%20Sudden%20change%20of%20surface%20water%20level.xl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emf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8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85.wmf"/><Relationship Id="rId4" Type="http://schemas.openxmlformats.org/officeDocument/2006/relationships/oleObject" Target="../embeddings/oleObject1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112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114.wmf"/><Relationship Id="rId5" Type="http://schemas.openxmlformats.org/officeDocument/2006/relationships/image" Target="../media/image111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13.w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118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13" Type="http://schemas.openxmlformats.org/officeDocument/2006/relationships/image" Target="../media/image131.emf"/><Relationship Id="rId18" Type="http://schemas.openxmlformats.org/officeDocument/2006/relationships/image" Target="../media/image136.emf"/><Relationship Id="rId3" Type="http://schemas.openxmlformats.org/officeDocument/2006/relationships/image" Target="../media/image121.emf"/><Relationship Id="rId7" Type="http://schemas.openxmlformats.org/officeDocument/2006/relationships/image" Target="../media/image125.emf"/><Relationship Id="rId12" Type="http://schemas.openxmlformats.org/officeDocument/2006/relationships/image" Target="../media/image130.emf"/><Relationship Id="rId17" Type="http://schemas.openxmlformats.org/officeDocument/2006/relationships/image" Target="../media/image135.emf"/><Relationship Id="rId2" Type="http://schemas.openxmlformats.org/officeDocument/2006/relationships/image" Target="../media/image120.emf"/><Relationship Id="rId16" Type="http://schemas.openxmlformats.org/officeDocument/2006/relationships/image" Target="../media/image134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4.emf"/><Relationship Id="rId11" Type="http://schemas.openxmlformats.org/officeDocument/2006/relationships/image" Target="../media/image129.emf"/><Relationship Id="rId5" Type="http://schemas.openxmlformats.org/officeDocument/2006/relationships/image" Target="../media/image123.emf"/><Relationship Id="rId15" Type="http://schemas.openxmlformats.org/officeDocument/2006/relationships/image" Target="../media/image133.emf"/><Relationship Id="rId10" Type="http://schemas.openxmlformats.org/officeDocument/2006/relationships/image" Target="../media/image128.emf"/><Relationship Id="rId4" Type="http://schemas.openxmlformats.org/officeDocument/2006/relationships/image" Target="../media/image122.emf"/><Relationship Id="rId9" Type="http://schemas.openxmlformats.org/officeDocument/2006/relationships/image" Target="../media/image127.emf"/><Relationship Id="rId14" Type="http://schemas.openxmlformats.org/officeDocument/2006/relationships/image" Target="../media/image132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13" Type="http://schemas.openxmlformats.org/officeDocument/2006/relationships/image" Target="../media/image145.emf"/><Relationship Id="rId3" Type="http://schemas.openxmlformats.org/officeDocument/2006/relationships/image" Target="../media/image125.emf"/><Relationship Id="rId7" Type="http://schemas.openxmlformats.org/officeDocument/2006/relationships/image" Target="../media/image139.emf"/><Relationship Id="rId12" Type="http://schemas.openxmlformats.org/officeDocument/2006/relationships/image" Target="../media/image144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8.emf"/><Relationship Id="rId11" Type="http://schemas.openxmlformats.org/officeDocument/2006/relationships/image" Target="../media/image143.emf"/><Relationship Id="rId5" Type="http://schemas.openxmlformats.org/officeDocument/2006/relationships/image" Target="../media/image137.emf"/><Relationship Id="rId10" Type="http://schemas.openxmlformats.org/officeDocument/2006/relationships/image" Target="../media/image142.emf"/><Relationship Id="rId4" Type="http://schemas.openxmlformats.org/officeDocument/2006/relationships/image" Target="../media/image135.emf"/><Relationship Id="rId9" Type="http://schemas.openxmlformats.org/officeDocument/2006/relationships/image" Target="../media/image141.emf"/><Relationship Id="rId14" Type="http://schemas.openxmlformats.org/officeDocument/2006/relationships/image" Target="../media/image146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Syllabus IHE</a:t>
            </a:r>
            <a:br>
              <a:rPr lang="en-US" dirty="0"/>
            </a:br>
            <a:r>
              <a:rPr lang="en-US" sz="3200" dirty="0"/>
              <a:t>Groundwater Flow</a:t>
            </a:r>
            <a:br>
              <a:rPr lang="en-US" sz="3200" dirty="0"/>
            </a:br>
            <a:r>
              <a:rPr lang="en-US" sz="3200" dirty="0"/>
              <a:t>Transient Analytical Solutions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22921" y="3573016"/>
            <a:ext cx="6498159" cy="86409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Prof.dr.ir.T.N.Olsthoorn</a:t>
            </a:r>
            <a:r>
              <a:rPr lang="en-US" dirty="0"/>
              <a:t>,  2020-2021</a:t>
            </a:r>
          </a:p>
          <a:p>
            <a:r>
              <a:rPr lang="en-US" dirty="0">
                <a:hlinkClick r:id="rId3"/>
              </a:rPr>
              <a:t>tolsthoorn@gmail.com</a:t>
            </a:r>
            <a:endParaRPr lang="en-US" dirty="0"/>
          </a:p>
          <a:p>
            <a:r>
              <a:rPr lang="en-US" dirty="0"/>
              <a:t>+31-620440256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4" name="Picture 4" descr="dufour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4" y="713426"/>
            <a:ext cx="9074151" cy="614362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E206FE-1B5B-6B4C-A75F-B2C7468A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05850"/>
          </a:xfrm>
        </p:spPr>
        <p:txBody>
          <a:bodyPr/>
          <a:lstStyle/>
          <a:p>
            <a:r>
              <a:rPr lang="en-NL" sz="3200" dirty="0"/>
              <a:t>Fresh water floating on salt water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2808288" y="1341438"/>
            <a:ext cx="3527425" cy="35274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0357" name="Oval 5"/>
          <p:cNvSpPr>
            <a:spLocks noChangeArrowheads="1"/>
          </p:cNvSpPr>
          <p:nvPr/>
        </p:nvSpPr>
        <p:spPr bwMode="auto">
          <a:xfrm>
            <a:off x="6242050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8" name="Oval 6"/>
          <p:cNvSpPr>
            <a:spLocks noChangeArrowheads="1"/>
          </p:cNvSpPr>
          <p:nvPr/>
        </p:nvSpPr>
        <p:spPr bwMode="auto">
          <a:xfrm>
            <a:off x="2738438" y="47863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59" name="Oval 7"/>
          <p:cNvSpPr>
            <a:spLocks noChangeArrowheads="1"/>
          </p:cNvSpPr>
          <p:nvPr/>
        </p:nvSpPr>
        <p:spPr bwMode="auto">
          <a:xfrm>
            <a:off x="6242050" y="4799013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0" name="Oval 8"/>
          <p:cNvSpPr>
            <a:spLocks noChangeArrowheads="1"/>
          </p:cNvSpPr>
          <p:nvPr/>
        </p:nvSpPr>
        <p:spPr bwMode="auto">
          <a:xfrm>
            <a:off x="2738438" y="1282700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64" name="Line 12"/>
          <p:cNvSpPr>
            <a:spLocks noChangeShapeType="1"/>
          </p:cNvSpPr>
          <p:nvPr/>
        </p:nvSpPr>
        <p:spPr bwMode="auto">
          <a:xfrm>
            <a:off x="2051050" y="1341438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5" name="Line 13"/>
          <p:cNvSpPr>
            <a:spLocks noChangeShapeType="1"/>
          </p:cNvSpPr>
          <p:nvPr/>
        </p:nvSpPr>
        <p:spPr bwMode="auto">
          <a:xfrm>
            <a:off x="2051050" y="4868863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6" name="Line 14"/>
          <p:cNvSpPr>
            <a:spLocks noChangeShapeType="1"/>
          </p:cNvSpPr>
          <p:nvPr/>
        </p:nvSpPr>
        <p:spPr bwMode="auto">
          <a:xfrm>
            <a:off x="2771775" y="5516563"/>
            <a:ext cx="3529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7" name="Line 15"/>
          <p:cNvSpPr>
            <a:spLocks noChangeShapeType="1"/>
          </p:cNvSpPr>
          <p:nvPr/>
        </p:nvSpPr>
        <p:spPr bwMode="auto">
          <a:xfrm>
            <a:off x="6300788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68" name="Line 16"/>
          <p:cNvSpPr>
            <a:spLocks noChangeShapeType="1"/>
          </p:cNvSpPr>
          <p:nvPr/>
        </p:nvSpPr>
        <p:spPr bwMode="auto">
          <a:xfrm>
            <a:off x="2771775" y="53006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Line 14">
            <a:extLst>
              <a:ext uri="{FF2B5EF4-FFF2-40B4-BE49-F238E27FC236}">
                <a16:creationId xmlns:a16="http://schemas.microsoft.com/office/drawing/2014/main" id="{0691AA47-EC01-184A-B2F3-7912D5A8DD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5735" y="1341438"/>
            <a:ext cx="1" cy="35274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C6F9D9-28B3-024C-AF27-942FF1C5093A}"/>
              </a:ext>
            </a:extLst>
          </p:cNvPr>
          <p:cNvSpPr txBox="1"/>
          <p:nvPr/>
        </p:nvSpPr>
        <p:spPr>
          <a:xfrm>
            <a:off x="1632863" y="2750241"/>
            <a:ext cx="86914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L" sz="1600" dirty="0"/>
              <a:t>1000 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CDD38D-3394-214D-838E-F2DE252AD144}"/>
              </a:ext>
            </a:extLst>
          </p:cNvPr>
          <p:cNvSpPr txBox="1"/>
          <p:nvPr/>
        </p:nvSpPr>
        <p:spPr>
          <a:xfrm>
            <a:off x="4005827" y="5342510"/>
            <a:ext cx="86914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L" sz="1600" dirty="0"/>
              <a:t>1000 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8344A0-7D61-E34D-854C-1440A5C37E0A}"/>
              </a:ext>
            </a:extLst>
          </p:cNvPr>
          <p:cNvSpPr txBox="1"/>
          <p:nvPr/>
        </p:nvSpPr>
        <p:spPr>
          <a:xfrm>
            <a:off x="2502012" y="958463"/>
            <a:ext cx="210551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/>
              <a:t>Well1 (14400 m</a:t>
            </a:r>
            <a:r>
              <a:rPr lang="en-GB" sz="1200" baseline="30000" dirty="0"/>
              <a:t>3</a:t>
            </a:r>
            <a:r>
              <a:rPr lang="en-GB" sz="1200" dirty="0"/>
              <a:t>/d from t=0)</a:t>
            </a:r>
            <a:endParaRPr lang="en-NL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E83A7B-A046-2248-8B4E-6CC65C6444A6}"/>
              </a:ext>
            </a:extLst>
          </p:cNvPr>
          <p:cNvSpPr txBox="1"/>
          <p:nvPr/>
        </p:nvSpPr>
        <p:spPr>
          <a:xfrm>
            <a:off x="6012160" y="982663"/>
            <a:ext cx="24036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/>
              <a:t>Well2 (14400 m</a:t>
            </a:r>
            <a:r>
              <a:rPr lang="en-GB" sz="1200" baseline="30000" dirty="0"/>
              <a:t>3</a:t>
            </a:r>
            <a:r>
              <a:rPr lang="en-GB" sz="1200" dirty="0"/>
              <a:t>/d from t=365 d)</a:t>
            </a:r>
            <a:endParaRPr lang="en-NL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CBF0CC-3B26-BC4D-A0B7-A74DB26D3204}"/>
              </a:ext>
            </a:extLst>
          </p:cNvPr>
          <p:cNvSpPr txBox="1"/>
          <p:nvPr/>
        </p:nvSpPr>
        <p:spPr>
          <a:xfrm>
            <a:off x="5652120" y="4967187"/>
            <a:ext cx="24036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/>
              <a:t>Well3 (14400 m</a:t>
            </a:r>
            <a:r>
              <a:rPr lang="en-GB" sz="1200" baseline="30000" dirty="0"/>
              <a:t>3</a:t>
            </a:r>
            <a:r>
              <a:rPr lang="en-GB" sz="1200" dirty="0"/>
              <a:t>/d from t=730 d)</a:t>
            </a:r>
            <a:endParaRPr lang="en-NL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32C73A-5303-364C-8BD6-81B5B50B566F}"/>
              </a:ext>
            </a:extLst>
          </p:cNvPr>
          <p:cNvSpPr txBox="1"/>
          <p:nvPr/>
        </p:nvSpPr>
        <p:spPr>
          <a:xfrm>
            <a:off x="1088210" y="4987360"/>
            <a:ext cx="248863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/>
              <a:t>Well4 (14400 m</a:t>
            </a:r>
            <a:r>
              <a:rPr lang="en-GB" sz="1200" baseline="30000" dirty="0"/>
              <a:t>3</a:t>
            </a:r>
            <a:r>
              <a:rPr lang="en-GB" sz="1200" dirty="0"/>
              <a:t>/d from t=1095 d)</a:t>
            </a:r>
            <a:endParaRPr lang="en-NL" sz="120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354" name="Picture 2">
            <a:extLst>
              <a:ext uri="{FF2B5EF4-FFF2-40B4-BE49-F238E27FC236}">
                <a16:creationId xmlns:a16="http://schemas.microsoft.com/office/drawing/2014/main" id="{6DFC035F-53A4-2746-83A5-38F4203B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" y="1988840"/>
            <a:ext cx="91440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E83661-ABCE-824B-BD9C-EBCF168A6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 dirty="0"/>
              <a:t>Drawdown in the center of the square over time</a:t>
            </a:r>
          </a:p>
        </p:txBody>
      </p:sp>
    </p:spTree>
    <p:extLst>
      <p:ext uri="{BB962C8B-B14F-4D97-AF65-F5344CB8AC3E}">
        <p14:creationId xmlns:p14="http://schemas.microsoft.com/office/powerpoint/2010/main" val="40060658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378" name="Picture 2">
            <a:extLst>
              <a:ext uri="{FF2B5EF4-FFF2-40B4-BE49-F238E27FC236}">
                <a16:creationId xmlns:a16="http://schemas.microsoft.com/office/drawing/2014/main" id="{4784571B-EB89-664A-A4CC-936DC43FA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279400"/>
            <a:ext cx="8178800" cy="62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8F9396-DEAC-BD47-925E-77261B7E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1871700" y="3032956"/>
            <a:ext cx="5760640" cy="648072"/>
          </a:xfrm>
        </p:spPr>
        <p:txBody>
          <a:bodyPr/>
          <a:lstStyle/>
          <a:p>
            <a:r>
              <a:rPr lang="en-NL" sz="2800" dirty="0"/>
              <a:t>Drawdown contours</a:t>
            </a:r>
          </a:p>
        </p:txBody>
      </p:sp>
    </p:spTree>
    <p:extLst>
      <p:ext uri="{BB962C8B-B14F-4D97-AF65-F5344CB8AC3E}">
        <p14:creationId xmlns:p14="http://schemas.microsoft.com/office/powerpoint/2010/main" val="21354324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38829-2573-CD48-821E-CAB01EFEA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5435"/>
            <a:ext cx="8390706" cy="671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356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2A771-677F-F949-8D77-DF80B965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806824"/>
          </a:xfrm>
        </p:spPr>
        <p:txBody>
          <a:bodyPr/>
          <a:lstStyle/>
          <a:p>
            <a:r>
              <a:rPr lang="en-NL" dirty="0"/>
              <a:t>Excercise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5091B-0ADC-C440-A146-27CDA99EF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Properties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CF6BE-925F-AA4C-A48E-297D9DCC45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NL" dirty="0"/>
              <a:t>5 wells in a row at x=0 and </a:t>
            </a:r>
            <a:r>
              <a:rPr lang="en-NL" i="1" dirty="0"/>
              <a:t>y</a:t>
            </a:r>
            <a:r>
              <a:rPr lang="en-NL" dirty="0"/>
              <a:t> = [-180, -80, 0, 80, 160] m extracting 240 m3/d each.</a:t>
            </a:r>
          </a:p>
          <a:p>
            <a:r>
              <a:rPr lang="en-NL" i="1" dirty="0"/>
              <a:t>kD</a:t>
            </a:r>
            <a:r>
              <a:rPr lang="en-NL" dirty="0"/>
              <a:t> = 600 m</a:t>
            </a:r>
            <a:r>
              <a:rPr lang="en-NL" baseline="30000" dirty="0"/>
              <a:t>2</a:t>
            </a:r>
            <a:r>
              <a:rPr lang="en-NL" dirty="0"/>
              <a:t>/d</a:t>
            </a:r>
          </a:p>
          <a:p>
            <a:r>
              <a:rPr lang="en-NL" i="1" dirty="0"/>
              <a:t>S</a:t>
            </a:r>
            <a:r>
              <a:rPr lang="en-NL" i="1" baseline="-25000" dirty="0"/>
              <a:t>y</a:t>
            </a:r>
            <a:r>
              <a:rPr lang="en-NL" dirty="0"/>
              <a:t> = 0.22</a:t>
            </a:r>
          </a:p>
          <a:p>
            <a:r>
              <a:rPr lang="en-GB" i="1" dirty="0"/>
              <a:t>c</a:t>
            </a:r>
            <a:r>
              <a:rPr lang="en-GB" dirty="0"/>
              <a:t> = 200 d</a:t>
            </a:r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0D17C-708F-9B4F-84D5-E24FFD111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L" dirty="0"/>
              <a:t>Task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A5F43-2DC5-064B-B00F-FDD76F1668E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NL" dirty="0"/>
              <a:t>Compute the drawdown along the xaxis (</a:t>
            </a:r>
            <a:r>
              <a:rPr lang="en-NL" i="1" dirty="0"/>
              <a:t>y</a:t>
            </a:r>
            <a:r>
              <a:rPr lang="en-NL" dirty="0"/>
              <a:t>=0) for several times up to 1000 d</a:t>
            </a:r>
          </a:p>
          <a:p>
            <a:r>
              <a:rPr lang="en-GB" dirty="0"/>
              <a:t>F</a:t>
            </a:r>
            <a:r>
              <a:rPr lang="en-NL" dirty="0"/>
              <a:t>irst using Theis drawdown</a:t>
            </a:r>
          </a:p>
          <a:p>
            <a:r>
              <a:rPr lang="en-NL" dirty="0"/>
              <a:t>Second using Hantush</a:t>
            </a:r>
          </a:p>
        </p:txBody>
      </p:sp>
    </p:spTree>
    <p:extLst>
      <p:ext uri="{BB962C8B-B14F-4D97-AF65-F5344CB8AC3E}">
        <p14:creationId xmlns:p14="http://schemas.microsoft.com/office/powerpoint/2010/main" val="42063685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nsient_Theis_animation" descr="Transient_Theis_animation">
            <a:hlinkClick r:id="" action="ppaction://media"/>
            <a:extLst>
              <a:ext uri="{FF2B5EF4-FFF2-40B4-BE49-F238E27FC236}">
                <a16:creationId xmlns:a16="http://schemas.microsoft.com/office/drawing/2014/main" id="{446CFEE8-66D2-FF49-890F-4FFA525916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4763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0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nsient_Hantush_animation" descr="Transient_Hantush_animation">
            <a:hlinkClick r:id="" action="ppaction://media"/>
            <a:extLst>
              <a:ext uri="{FF2B5EF4-FFF2-40B4-BE49-F238E27FC236}">
                <a16:creationId xmlns:a16="http://schemas.microsoft.com/office/drawing/2014/main" id="{FDAA7FDA-D9BD-B349-AADC-8299DC8432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4763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1557338"/>
            <a:ext cx="52863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0" name="Oval 6"/>
          <p:cNvSpPr>
            <a:spLocks noChangeArrowheads="1"/>
          </p:cNvSpPr>
          <p:nvPr/>
        </p:nvSpPr>
        <p:spPr bwMode="auto">
          <a:xfrm>
            <a:off x="4265613" y="2257425"/>
            <a:ext cx="71437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082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3000" y="612775"/>
            <a:ext cx="511175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2" name="Line 8"/>
          <p:cNvSpPr>
            <a:spLocks noChangeShapeType="1"/>
          </p:cNvSpPr>
          <p:nvPr/>
        </p:nvSpPr>
        <p:spPr bwMode="auto">
          <a:xfrm>
            <a:off x="4303713" y="2276475"/>
            <a:ext cx="0" cy="3673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1" name="Line 7"/>
          <p:cNvSpPr>
            <a:spLocks noChangeShapeType="1"/>
          </p:cNvSpPr>
          <p:nvPr/>
        </p:nvSpPr>
        <p:spPr bwMode="auto">
          <a:xfrm>
            <a:off x="2051050" y="2276475"/>
            <a:ext cx="225742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33" name="AutoShape 9"/>
          <p:cNvSpPr>
            <a:spLocks noChangeArrowheads="1"/>
          </p:cNvSpPr>
          <p:nvPr/>
        </p:nvSpPr>
        <p:spPr bwMode="auto">
          <a:xfrm>
            <a:off x="4572000" y="1341438"/>
            <a:ext cx="1512888" cy="431800"/>
          </a:xfrm>
          <a:prstGeom prst="wedgeRoundRectCallout">
            <a:avLst>
              <a:gd name="adj1" fmla="val -67208"/>
              <a:gd name="adj2" fmla="val 17279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7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3638" y="765175"/>
            <a:ext cx="6769100" cy="540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07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325" y="-325438"/>
            <a:ext cx="6142038" cy="540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0759" name="Oval 7"/>
          <p:cNvSpPr>
            <a:spLocks noChangeArrowheads="1"/>
          </p:cNvSpPr>
          <p:nvPr/>
        </p:nvSpPr>
        <p:spPr bwMode="auto">
          <a:xfrm>
            <a:off x="4841875" y="197802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0760" name="Line 8"/>
          <p:cNvSpPr>
            <a:spLocks noChangeShapeType="1"/>
          </p:cNvSpPr>
          <p:nvPr/>
        </p:nvSpPr>
        <p:spPr bwMode="auto">
          <a:xfrm>
            <a:off x="1681163" y="1998663"/>
            <a:ext cx="330200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1" name="Line 9"/>
          <p:cNvSpPr>
            <a:spLocks noChangeShapeType="1"/>
          </p:cNvSpPr>
          <p:nvPr/>
        </p:nvSpPr>
        <p:spPr bwMode="auto">
          <a:xfrm flipV="1">
            <a:off x="4875213" y="1916113"/>
            <a:ext cx="0" cy="3744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0762" name="AutoShape 10"/>
          <p:cNvSpPr>
            <a:spLocks noChangeArrowheads="1"/>
          </p:cNvSpPr>
          <p:nvPr/>
        </p:nvSpPr>
        <p:spPr bwMode="auto">
          <a:xfrm>
            <a:off x="5364163" y="1341438"/>
            <a:ext cx="1223962" cy="358775"/>
          </a:xfrm>
          <a:prstGeom prst="wedgeRoundRectCallout">
            <a:avLst>
              <a:gd name="adj1" fmla="val -84889"/>
              <a:gd name="adj2" fmla="val 12743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0" y="814388"/>
            <a:ext cx="59055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280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2350" y="360363"/>
            <a:ext cx="5616575" cy="502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2808" name="Oval 8"/>
          <p:cNvSpPr>
            <a:spLocks noChangeArrowheads="1"/>
          </p:cNvSpPr>
          <p:nvPr/>
        </p:nvSpPr>
        <p:spPr bwMode="auto">
          <a:xfrm>
            <a:off x="4879975" y="2784475"/>
            <a:ext cx="71438" cy="7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2809" name="AutoShape 9"/>
          <p:cNvSpPr>
            <a:spLocks noChangeArrowheads="1"/>
          </p:cNvSpPr>
          <p:nvPr/>
        </p:nvSpPr>
        <p:spPr bwMode="auto">
          <a:xfrm>
            <a:off x="6804025" y="1484313"/>
            <a:ext cx="863600" cy="576262"/>
          </a:xfrm>
          <a:prstGeom prst="wedgeRoundRectCallout">
            <a:avLst>
              <a:gd name="adj1" fmla="val -267648"/>
              <a:gd name="adj2" fmla="val 17617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Match point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2457328"/>
          </a:xfrm>
        </p:spPr>
        <p:txBody>
          <a:bodyPr/>
          <a:lstStyle/>
          <a:p>
            <a:r>
              <a:rPr lang="en-US" sz="4000" dirty="0"/>
              <a:t>Variations in storage of water in aquifers are possible because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>
          <a:xfrm>
            <a:off x="549275" y="2996951"/>
            <a:ext cx="8042276" cy="29466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Elastic behavior of water, grains and especially the porous matrix as a whole</a:t>
            </a:r>
          </a:p>
          <a:p>
            <a:r>
              <a:rPr lang="en-US" dirty="0"/>
              <a:t>Storage of water above the water table in the unsaturated zone (emptying and filling of pores)</a:t>
            </a:r>
          </a:p>
          <a:p>
            <a:r>
              <a:rPr lang="en-US" dirty="0"/>
              <a:t>Sometimes: compression of gas, e.g. in petroleum engineering or when gas is formed in the subsurface e.g. by biochemical reactions (CH4)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8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" y="-57150"/>
            <a:ext cx="9067800" cy="697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48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313" y="1052513"/>
            <a:ext cx="5688012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08" name="Picture 4"/>
          <p:cNvPicPr>
            <a:picLocks noChangeAspect="1" noChangeArrowheads="1"/>
          </p:cNvPicPr>
          <p:nvPr/>
        </p:nvPicPr>
        <p:blipFill>
          <a:blip r:embed="rId3" cstate="print"/>
          <a:srcRect l="4651" r="2171"/>
          <a:stretch>
            <a:fillRect/>
          </a:stretch>
        </p:blipFill>
        <p:spPr bwMode="auto">
          <a:xfrm>
            <a:off x="358775" y="549275"/>
            <a:ext cx="8424863" cy="518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971550" y="2708275"/>
            <a:ext cx="7467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827088" y="3573463"/>
            <a:ext cx="7239000" cy="1905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4" name="Rectangle 4" descr="Light upward diagonal"/>
          <p:cNvSpPr>
            <a:spLocks noChangeArrowheads="1"/>
          </p:cNvSpPr>
          <p:nvPr/>
        </p:nvSpPr>
        <p:spPr bwMode="auto">
          <a:xfrm>
            <a:off x="838200" y="3200400"/>
            <a:ext cx="7239000" cy="3810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Rectangle 5" descr="Zig zag"/>
          <p:cNvSpPr>
            <a:spLocks noChangeArrowheads="1"/>
          </p:cNvSpPr>
          <p:nvPr/>
        </p:nvSpPr>
        <p:spPr bwMode="auto">
          <a:xfrm>
            <a:off x="838200" y="5486400"/>
            <a:ext cx="7239000" cy="381000"/>
          </a:xfrm>
          <a:prstGeom prst="rect">
            <a:avLst/>
          </a:prstGeom>
          <a:pattFill prst="zigZ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4267200" y="2667000"/>
            <a:ext cx="228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7" name="Rectangle 7" descr="Dark horizontal"/>
          <p:cNvSpPr>
            <a:spLocks noChangeArrowheads="1"/>
          </p:cNvSpPr>
          <p:nvPr/>
        </p:nvSpPr>
        <p:spPr bwMode="auto">
          <a:xfrm>
            <a:off x="4267200" y="3657600"/>
            <a:ext cx="228600" cy="1676400"/>
          </a:xfrm>
          <a:prstGeom prst="rect">
            <a:avLst/>
          </a:prstGeom>
          <a:pattFill prst="dkHorz">
            <a:fgClr>
              <a:schemeClr val="tx1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AutoShape 8"/>
          <p:cNvSpPr>
            <a:spLocks noChangeArrowheads="1"/>
          </p:cNvSpPr>
          <p:nvPr/>
        </p:nvSpPr>
        <p:spPr bwMode="auto">
          <a:xfrm>
            <a:off x="24384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AutoShape 9"/>
          <p:cNvSpPr>
            <a:spLocks noChangeArrowheads="1"/>
          </p:cNvSpPr>
          <p:nvPr/>
        </p:nvSpPr>
        <p:spPr bwMode="auto">
          <a:xfrm flipH="1">
            <a:off x="4876800" y="4267200"/>
            <a:ext cx="1371600" cy="5334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0" name="AutoShape 10"/>
          <p:cNvSpPr>
            <a:spLocks noChangeArrowheads="1"/>
          </p:cNvSpPr>
          <p:nvPr/>
        </p:nvSpPr>
        <p:spPr bwMode="auto">
          <a:xfrm>
            <a:off x="4295775" y="1828800"/>
            <a:ext cx="609600" cy="7620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533400" y="25146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8001000" y="2590800"/>
            <a:ext cx="457200" cy="3429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053" name="Text Box 13"/>
          <p:cNvSpPr txBox="1">
            <a:spLocks noChangeArrowheads="1"/>
          </p:cNvSpPr>
          <p:nvPr/>
        </p:nvSpPr>
        <p:spPr bwMode="auto">
          <a:xfrm>
            <a:off x="1127125" y="269875"/>
            <a:ext cx="594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18" charset="0"/>
              </a:rPr>
              <a:t>Hantush (1956)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Transient radial symmetric flow towards a well</a:t>
            </a:r>
          </a:p>
          <a:p>
            <a:pPr eaLnBrk="0" hangingPunct="0"/>
            <a:r>
              <a:rPr lang="en-US" sz="2400">
                <a:latin typeface="Times New Roman" pitchFamily="18" charset="0"/>
              </a:rPr>
              <a:t>in a semi-confined aquifer</a:t>
            </a:r>
          </a:p>
        </p:txBody>
      </p:sp>
      <p:sp>
        <p:nvSpPr>
          <p:cNvPr id="87054" name="Freeform 14"/>
          <p:cNvSpPr>
            <a:spLocks/>
          </p:cNvSpPr>
          <p:nvPr/>
        </p:nvSpPr>
        <p:spPr bwMode="auto">
          <a:xfrm>
            <a:off x="1000125" y="2762250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5" name="Freeform 15"/>
          <p:cNvSpPr>
            <a:spLocks/>
          </p:cNvSpPr>
          <p:nvPr/>
        </p:nvSpPr>
        <p:spPr bwMode="auto">
          <a:xfrm flipH="1">
            <a:off x="4500563" y="2763838"/>
            <a:ext cx="3276600" cy="314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64" y="198"/>
              </a:cxn>
            </a:cxnLst>
            <a:rect l="0" t="0" r="r" b="b"/>
            <a:pathLst>
              <a:path w="2064" h="198">
                <a:moveTo>
                  <a:pt x="0" y="0"/>
                </a:moveTo>
                <a:cubicBezTo>
                  <a:pt x="546" y="12"/>
                  <a:pt x="2010" y="30"/>
                  <a:pt x="2064" y="19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6" name="Line 16"/>
          <p:cNvSpPr>
            <a:spLocks noChangeShapeType="1"/>
          </p:cNvSpPr>
          <p:nvPr/>
        </p:nvSpPr>
        <p:spPr bwMode="auto">
          <a:xfrm>
            <a:off x="3635375" y="2708275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57" name="AutoShape 17"/>
          <p:cNvSpPr>
            <a:spLocks noChangeArrowheads="1"/>
          </p:cNvSpPr>
          <p:nvPr/>
        </p:nvSpPr>
        <p:spPr bwMode="auto">
          <a:xfrm>
            <a:off x="2195513" y="1989138"/>
            <a:ext cx="720725" cy="431800"/>
          </a:xfrm>
          <a:prstGeom prst="wedgeRoundRectCallout">
            <a:avLst>
              <a:gd name="adj1" fmla="val 75773"/>
              <a:gd name="adj2" fmla="val 14595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>
                <a:latin typeface="Symbol" pitchFamily="18" charset="2"/>
              </a:rPr>
              <a:t>f</a:t>
            </a:r>
          </a:p>
        </p:txBody>
      </p:sp>
      <p:sp>
        <p:nvSpPr>
          <p:cNvPr id="87058" name="Text Box 18"/>
          <p:cNvSpPr txBox="1">
            <a:spLocks noChangeArrowheads="1"/>
          </p:cNvSpPr>
          <p:nvPr/>
        </p:nvSpPr>
        <p:spPr bwMode="auto">
          <a:xfrm>
            <a:off x="3327400" y="2220913"/>
            <a:ext cx="830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s=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/>
              <a:t>-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59" name="Freeform 19"/>
          <p:cNvSpPr>
            <a:spLocks/>
          </p:cNvSpPr>
          <p:nvPr/>
        </p:nvSpPr>
        <p:spPr bwMode="auto">
          <a:xfrm>
            <a:off x="3203575" y="2492375"/>
            <a:ext cx="360363" cy="288925"/>
          </a:xfrm>
          <a:custGeom>
            <a:avLst/>
            <a:gdLst/>
            <a:ahLst/>
            <a:cxnLst>
              <a:cxn ang="0">
                <a:pos x="91" y="0"/>
              </a:cxn>
              <a:cxn ang="0">
                <a:pos x="0" y="91"/>
              </a:cxn>
              <a:cxn ang="0">
                <a:pos x="227" y="182"/>
              </a:cxn>
            </a:cxnLst>
            <a:rect l="0" t="0" r="r" b="b"/>
            <a:pathLst>
              <a:path w="227" h="182">
                <a:moveTo>
                  <a:pt x="91" y="0"/>
                </a:moveTo>
                <a:lnTo>
                  <a:pt x="0" y="91"/>
                </a:lnTo>
                <a:lnTo>
                  <a:pt x="227" y="18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060" name="Text Box 20"/>
          <p:cNvSpPr txBox="1">
            <a:spLocks noChangeArrowheads="1"/>
          </p:cNvSpPr>
          <p:nvPr/>
        </p:nvSpPr>
        <p:spPr bwMode="auto">
          <a:xfrm>
            <a:off x="5364163" y="2276475"/>
            <a:ext cx="38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o</a:t>
            </a:r>
          </a:p>
        </p:txBody>
      </p:sp>
      <p:sp>
        <p:nvSpPr>
          <p:cNvPr id="87061" name="Text Box 21"/>
          <p:cNvSpPr txBox="1">
            <a:spLocks noChangeArrowheads="1"/>
          </p:cNvSpPr>
          <p:nvPr/>
        </p:nvSpPr>
        <p:spPr bwMode="auto">
          <a:xfrm>
            <a:off x="6300788" y="3213100"/>
            <a:ext cx="35877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c</a:t>
            </a:r>
            <a:endParaRPr lang="en-US" i="1" baseline="-25000"/>
          </a:p>
        </p:txBody>
      </p:sp>
      <p:sp>
        <p:nvSpPr>
          <p:cNvPr id="87062" name="Text Box 22"/>
          <p:cNvSpPr txBox="1">
            <a:spLocks noChangeArrowheads="1"/>
          </p:cNvSpPr>
          <p:nvPr/>
        </p:nvSpPr>
        <p:spPr bwMode="auto">
          <a:xfrm>
            <a:off x="6732588" y="3933825"/>
            <a:ext cx="792162" cy="36671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kD</a:t>
            </a:r>
            <a:endParaRPr lang="en-US" i="1" baseline="-25000"/>
          </a:p>
        </p:txBody>
      </p:sp>
      <p:sp>
        <p:nvSpPr>
          <p:cNvPr id="87063" name="Text Box 23"/>
          <p:cNvSpPr txBox="1">
            <a:spLocks noChangeArrowheads="1"/>
          </p:cNvSpPr>
          <p:nvPr/>
        </p:nvSpPr>
        <p:spPr bwMode="auto">
          <a:xfrm>
            <a:off x="4932363" y="1700213"/>
            <a:ext cx="358775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/>
              <a:t>Q</a:t>
            </a:r>
            <a:endParaRPr lang="en-US" i="1" baseline="-25000"/>
          </a:p>
        </p:txBody>
      </p:sp>
      <p:sp>
        <p:nvSpPr>
          <p:cNvPr id="87064" name="Text Box 24"/>
          <p:cNvSpPr txBox="1">
            <a:spLocks noChangeArrowheads="1"/>
          </p:cNvSpPr>
          <p:nvPr/>
        </p:nvSpPr>
        <p:spPr bwMode="auto">
          <a:xfrm>
            <a:off x="6732588" y="4652963"/>
            <a:ext cx="1152525" cy="366712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>
                <a:latin typeface="Symbol" pitchFamily="18" charset="2"/>
              </a:rPr>
              <a:t>l</a:t>
            </a:r>
            <a:r>
              <a:rPr lang="en-US" i="1" baseline="30000"/>
              <a:t>2</a:t>
            </a:r>
            <a:r>
              <a:rPr lang="en-US" i="1"/>
              <a:t>=kDc</a:t>
            </a:r>
            <a:endParaRPr lang="en-US" i="1" baseline="-250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20" name="Rectangle 8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6" name="Rectangle 4" descr="Dark horizontal"/>
          <p:cNvSpPr>
            <a:spLocks noChangeArrowheads="1"/>
          </p:cNvSpPr>
          <p:nvPr/>
        </p:nvSpPr>
        <p:spPr bwMode="auto">
          <a:xfrm>
            <a:off x="6657975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7" name="Rectangle 5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8" name="Rectangle 6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43180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21" name="Line 9"/>
          <p:cNvSpPr>
            <a:spLocks noChangeShapeType="1"/>
          </p:cNvSpPr>
          <p:nvPr/>
        </p:nvSpPr>
        <p:spPr bwMode="auto">
          <a:xfrm>
            <a:off x="7881938" y="3429000"/>
            <a:ext cx="20637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2" name="Line 10"/>
          <p:cNvSpPr>
            <a:spLocks noChangeShapeType="1"/>
          </p:cNvSpPr>
          <p:nvPr/>
        </p:nvSpPr>
        <p:spPr bwMode="auto">
          <a:xfrm>
            <a:off x="6873875" y="3429000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3" name="Line 11"/>
          <p:cNvSpPr>
            <a:spLocks noChangeShapeType="1"/>
          </p:cNvSpPr>
          <p:nvPr/>
        </p:nvSpPr>
        <p:spPr bwMode="auto">
          <a:xfrm flipH="1">
            <a:off x="6657975" y="43656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5" name="Line 13"/>
          <p:cNvSpPr>
            <a:spLocks noChangeShapeType="1"/>
          </p:cNvSpPr>
          <p:nvPr/>
        </p:nvSpPr>
        <p:spPr bwMode="auto">
          <a:xfrm>
            <a:off x="3708400" y="2997200"/>
            <a:ext cx="0" cy="2201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26" name="Text Box 14"/>
          <p:cNvSpPr txBox="1">
            <a:spLocks noChangeArrowheads="1"/>
          </p:cNvSpPr>
          <p:nvPr/>
        </p:nvSpPr>
        <p:spPr bwMode="auto">
          <a:xfrm>
            <a:off x="3556000" y="3824288"/>
            <a:ext cx="36830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D</a:t>
            </a:r>
          </a:p>
        </p:txBody>
      </p:sp>
      <p:sp>
        <p:nvSpPr>
          <p:cNvPr id="320527" name="Text Box 15"/>
          <p:cNvSpPr txBox="1">
            <a:spLocks noChangeArrowheads="1"/>
          </p:cNvSpPr>
          <p:nvPr/>
        </p:nvSpPr>
        <p:spPr bwMode="auto">
          <a:xfrm>
            <a:off x="7183438" y="4605338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29" name="Line 17"/>
          <p:cNvSpPr>
            <a:spLocks noChangeShapeType="1"/>
          </p:cNvSpPr>
          <p:nvPr/>
        </p:nvSpPr>
        <p:spPr bwMode="auto">
          <a:xfrm flipH="1">
            <a:off x="5146675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0" name="Text Box 18"/>
          <p:cNvSpPr txBox="1">
            <a:spLocks noChangeArrowheads="1"/>
          </p:cNvSpPr>
          <p:nvPr/>
        </p:nvSpPr>
        <p:spPr bwMode="auto">
          <a:xfrm>
            <a:off x="5830888" y="4532313"/>
            <a:ext cx="252412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31" name="Oval 19"/>
          <p:cNvSpPr>
            <a:spLocks noChangeArrowheads="1"/>
          </p:cNvSpPr>
          <p:nvPr/>
        </p:nvSpPr>
        <p:spPr bwMode="auto">
          <a:xfrm>
            <a:off x="5041900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2" name="Line 20"/>
          <p:cNvSpPr>
            <a:spLocks noChangeShapeType="1"/>
          </p:cNvSpPr>
          <p:nvPr/>
        </p:nvSpPr>
        <p:spPr bwMode="auto">
          <a:xfrm>
            <a:off x="5076825" y="47974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3" name="Text Box 21"/>
          <p:cNvSpPr txBox="1">
            <a:spLocks noChangeArrowheads="1"/>
          </p:cNvSpPr>
          <p:nvPr/>
        </p:nvSpPr>
        <p:spPr bwMode="auto">
          <a:xfrm>
            <a:off x="7686675" y="42926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34" name="Line 22"/>
          <p:cNvSpPr>
            <a:spLocks noChangeShapeType="1"/>
          </p:cNvSpPr>
          <p:nvPr/>
        </p:nvSpPr>
        <p:spPr bwMode="auto">
          <a:xfrm>
            <a:off x="6804025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5" name="AutoShape 23"/>
          <p:cNvSpPr>
            <a:spLocks noChangeArrowheads="1"/>
          </p:cNvSpPr>
          <p:nvPr/>
        </p:nvSpPr>
        <p:spPr bwMode="auto">
          <a:xfrm>
            <a:off x="66595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15" name="Rectangle 3"/>
          <p:cNvSpPr>
            <a:spLocks noChangeArrowheads="1"/>
          </p:cNvSpPr>
          <p:nvPr/>
        </p:nvSpPr>
        <p:spPr bwMode="auto">
          <a:xfrm>
            <a:off x="6657975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6" name="Rectangle 24" descr="Dark horizontal"/>
          <p:cNvSpPr>
            <a:spLocks noChangeArrowheads="1"/>
          </p:cNvSpPr>
          <p:nvPr/>
        </p:nvSpPr>
        <p:spPr bwMode="auto">
          <a:xfrm>
            <a:off x="2338388" y="3429000"/>
            <a:ext cx="288925" cy="936625"/>
          </a:xfrm>
          <a:prstGeom prst="rect">
            <a:avLst/>
          </a:prstGeom>
          <a:pattFill prst="dkHorz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37" name="Line 25"/>
          <p:cNvSpPr>
            <a:spLocks noChangeShapeType="1"/>
          </p:cNvSpPr>
          <p:nvPr/>
        </p:nvSpPr>
        <p:spPr bwMode="auto">
          <a:xfrm>
            <a:off x="1908175" y="2997200"/>
            <a:ext cx="0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8" name="Line 26"/>
          <p:cNvSpPr>
            <a:spLocks noChangeShapeType="1"/>
          </p:cNvSpPr>
          <p:nvPr/>
        </p:nvSpPr>
        <p:spPr bwMode="auto">
          <a:xfrm>
            <a:off x="2484438" y="3429000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39" name="Line 27"/>
          <p:cNvSpPr>
            <a:spLocks noChangeShapeType="1"/>
          </p:cNvSpPr>
          <p:nvPr/>
        </p:nvSpPr>
        <p:spPr bwMode="auto">
          <a:xfrm flipH="1">
            <a:off x="1619250" y="4365625"/>
            <a:ext cx="1081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0" name="Line 28"/>
          <p:cNvSpPr>
            <a:spLocks noChangeShapeType="1"/>
          </p:cNvSpPr>
          <p:nvPr/>
        </p:nvSpPr>
        <p:spPr bwMode="auto">
          <a:xfrm flipH="1">
            <a:off x="755650" y="3068638"/>
            <a:ext cx="1588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1" name="Text Box 29"/>
          <p:cNvSpPr txBox="1">
            <a:spLocks noChangeArrowheads="1"/>
          </p:cNvSpPr>
          <p:nvPr/>
        </p:nvSpPr>
        <p:spPr bwMode="auto">
          <a:xfrm>
            <a:off x="2863850" y="3021013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b</a:t>
            </a:r>
          </a:p>
        </p:txBody>
      </p:sp>
      <p:sp>
        <p:nvSpPr>
          <p:cNvPr id="320542" name="Text Box 30"/>
          <p:cNvSpPr txBox="1">
            <a:spLocks noChangeArrowheads="1"/>
          </p:cNvSpPr>
          <p:nvPr/>
        </p:nvSpPr>
        <p:spPr bwMode="auto">
          <a:xfrm>
            <a:off x="468313" y="3573463"/>
            <a:ext cx="336223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20543" name="Line 31"/>
          <p:cNvSpPr>
            <a:spLocks noChangeShapeType="1"/>
          </p:cNvSpPr>
          <p:nvPr/>
        </p:nvSpPr>
        <p:spPr bwMode="auto">
          <a:xfrm flipH="1">
            <a:off x="827088" y="472440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4" name="Text Box 32"/>
          <p:cNvSpPr txBox="1">
            <a:spLocks noChangeArrowheads="1"/>
          </p:cNvSpPr>
          <p:nvPr/>
        </p:nvSpPr>
        <p:spPr bwMode="auto">
          <a:xfrm>
            <a:off x="1511300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0545" name="Oval 33"/>
          <p:cNvSpPr>
            <a:spLocks noChangeArrowheads="1"/>
          </p:cNvSpPr>
          <p:nvPr/>
        </p:nvSpPr>
        <p:spPr bwMode="auto">
          <a:xfrm>
            <a:off x="722313" y="46910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46" name="Line 34"/>
          <p:cNvSpPr>
            <a:spLocks noChangeShapeType="1"/>
          </p:cNvSpPr>
          <p:nvPr/>
        </p:nvSpPr>
        <p:spPr bwMode="auto">
          <a:xfrm>
            <a:off x="2843213" y="29972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7" name="Text Box 35"/>
          <p:cNvSpPr txBox="1">
            <a:spLocks noChangeArrowheads="1"/>
          </p:cNvSpPr>
          <p:nvPr/>
        </p:nvSpPr>
        <p:spPr bwMode="auto">
          <a:xfrm>
            <a:off x="1619250" y="3429000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a</a:t>
            </a:r>
          </a:p>
        </p:txBody>
      </p:sp>
      <p:sp>
        <p:nvSpPr>
          <p:cNvPr id="320548" name="Line 36"/>
          <p:cNvSpPr>
            <a:spLocks noChangeShapeType="1"/>
          </p:cNvSpPr>
          <p:nvPr/>
        </p:nvSpPr>
        <p:spPr bwMode="auto">
          <a:xfrm>
            <a:off x="2484438" y="41497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0549" name="AutoShape 37"/>
          <p:cNvSpPr>
            <a:spLocks noChangeArrowheads="1"/>
          </p:cNvSpPr>
          <p:nvPr/>
        </p:nvSpPr>
        <p:spPr bwMode="auto">
          <a:xfrm flipH="1">
            <a:off x="1782763" y="1249363"/>
            <a:ext cx="792162" cy="6477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0" name="Rectangle 38"/>
          <p:cNvSpPr>
            <a:spLocks noChangeArrowheads="1"/>
          </p:cNvSpPr>
          <p:nvPr/>
        </p:nvSpPr>
        <p:spPr bwMode="auto">
          <a:xfrm>
            <a:off x="2338388" y="1989138"/>
            <a:ext cx="288925" cy="1439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0551" name="Text Box 39"/>
          <p:cNvSpPr txBox="1">
            <a:spLocks noChangeArrowheads="1"/>
          </p:cNvSpPr>
          <p:nvPr/>
        </p:nvSpPr>
        <p:spPr bwMode="auto">
          <a:xfrm>
            <a:off x="5775325" y="568325"/>
            <a:ext cx="2432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below</a:t>
            </a:r>
          </a:p>
        </p:txBody>
      </p:sp>
      <p:sp>
        <p:nvSpPr>
          <p:cNvPr id="320552" name="Text Box 40"/>
          <p:cNvSpPr txBox="1">
            <a:spLocks noChangeArrowheads="1"/>
          </p:cNvSpPr>
          <p:nvPr/>
        </p:nvSpPr>
        <p:spPr bwMode="auto">
          <a:xfrm>
            <a:off x="971550" y="549275"/>
            <a:ext cx="245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Measuring from above</a:t>
            </a:r>
          </a:p>
        </p:txBody>
      </p:sp>
      <p:sp>
        <p:nvSpPr>
          <p:cNvPr id="320528" name="Text Box 16"/>
          <p:cNvSpPr txBox="1">
            <a:spLocks noChangeArrowheads="1"/>
          </p:cNvSpPr>
          <p:nvPr/>
        </p:nvSpPr>
        <p:spPr bwMode="auto">
          <a:xfrm>
            <a:off x="5148263" y="4797425"/>
            <a:ext cx="347744" cy="33855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z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V="1">
            <a:off x="7236296" y="4365104"/>
            <a:ext cx="0" cy="8640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ChangeArrowheads="1"/>
          </p:cNvSpPr>
          <p:nvPr/>
        </p:nvSpPr>
        <p:spPr bwMode="auto">
          <a:xfrm>
            <a:off x="0" y="2997200"/>
            <a:ext cx="9144000" cy="22320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3" name="Rectangle 3"/>
          <p:cNvSpPr>
            <a:spLocks noChangeArrowheads="1"/>
          </p:cNvSpPr>
          <p:nvPr/>
        </p:nvSpPr>
        <p:spPr bwMode="auto">
          <a:xfrm>
            <a:off x="4252913" y="3573463"/>
            <a:ext cx="885825" cy="165576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4" name="Rectangle 4" descr="Wave"/>
          <p:cNvSpPr>
            <a:spLocks noChangeArrowheads="1"/>
          </p:cNvSpPr>
          <p:nvPr/>
        </p:nvSpPr>
        <p:spPr bwMode="auto">
          <a:xfrm>
            <a:off x="0" y="5229225"/>
            <a:ext cx="9144000" cy="431800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65" name="Rectangle 5" descr="Light upward diagonal"/>
          <p:cNvSpPr>
            <a:spLocks noChangeArrowheads="1"/>
          </p:cNvSpPr>
          <p:nvPr/>
        </p:nvSpPr>
        <p:spPr bwMode="auto">
          <a:xfrm>
            <a:off x="0" y="2565400"/>
            <a:ext cx="9144000" cy="1008063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70" name="Line 10"/>
          <p:cNvSpPr>
            <a:spLocks noChangeShapeType="1"/>
          </p:cNvSpPr>
          <p:nvPr/>
        </p:nvSpPr>
        <p:spPr bwMode="auto">
          <a:xfrm>
            <a:off x="1835150" y="3573463"/>
            <a:ext cx="0" cy="1584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1" name="Text Box 11"/>
          <p:cNvSpPr txBox="1">
            <a:spLocks noChangeArrowheads="1"/>
          </p:cNvSpPr>
          <p:nvPr/>
        </p:nvSpPr>
        <p:spPr bwMode="auto">
          <a:xfrm>
            <a:off x="1692275" y="4076700"/>
            <a:ext cx="325438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  <p:sp>
        <p:nvSpPr>
          <p:cNvPr id="322574" name="Line 14"/>
          <p:cNvSpPr>
            <a:spLocks noChangeShapeType="1"/>
          </p:cNvSpPr>
          <p:nvPr/>
        </p:nvSpPr>
        <p:spPr bwMode="auto">
          <a:xfrm flipH="1">
            <a:off x="2462213" y="4724400"/>
            <a:ext cx="2254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575" name="Text Box 15"/>
          <p:cNvSpPr txBox="1">
            <a:spLocks noChangeArrowheads="1"/>
          </p:cNvSpPr>
          <p:nvPr/>
        </p:nvSpPr>
        <p:spPr bwMode="auto">
          <a:xfrm>
            <a:off x="3146425" y="4532313"/>
            <a:ext cx="252413" cy="3365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</a:p>
        </p:txBody>
      </p:sp>
      <p:sp>
        <p:nvSpPr>
          <p:cNvPr id="322581" name="Rectangle 21"/>
          <p:cNvSpPr>
            <a:spLocks noChangeArrowheads="1"/>
          </p:cNvSpPr>
          <p:nvPr/>
        </p:nvSpPr>
        <p:spPr bwMode="auto">
          <a:xfrm>
            <a:off x="3944938" y="2565400"/>
            <a:ext cx="1462087" cy="1027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99" name="Rectangle 39"/>
          <p:cNvSpPr>
            <a:spLocks noChangeArrowheads="1"/>
          </p:cNvSpPr>
          <p:nvPr/>
        </p:nvSpPr>
        <p:spPr bwMode="auto">
          <a:xfrm>
            <a:off x="3943350" y="2997200"/>
            <a:ext cx="1462088" cy="600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0" name="Rectangle 40"/>
          <p:cNvSpPr>
            <a:spLocks noChangeArrowheads="1"/>
          </p:cNvSpPr>
          <p:nvPr/>
        </p:nvSpPr>
        <p:spPr bwMode="auto">
          <a:xfrm>
            <a:off x="4284663" y="3429000"/>
            <a:ext cx="820737" cy="4476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580" name="AutoShape 20"/>
          <p:cNvSpPr>
            <a:spLocks noChangeArrowheads="1"/>
          </p:cNvSpPr>
          <p:nvPr/>
        </p:nvSpPr>
        <p:spPr bwMode="auto">
          <a:xfrm>
            <a:off x="5003800" y="1628775"/>
            <a:ext cx="792163" cy="14398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1" name="Line 41"/>
          <p:cNvSpPr>
            <a:spLocks noChangeShapeType="1"/>
          </p:cNvSpPr>
          <p:nvPr/>
        </p:nvSpPr>
        <p:spPr bwMode="auto">
          <a:xfrm>
            <a:off x="4716463" y="3213100"/>
            <a:ext cx="719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2" name="Line 42"/>
          <p:cNvSpPr>
            <a:spLocks noChangeShapeType="1"/>
          </p:cNvSpPr>
          <p:nvPr/>
        </p:nvSpPr>
        <p:spPr bwMode="auto">
          <a:xfrm>
            <a:off x="4716463" y="429260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3" name="Text Box 43"/>
          <p:cNvSpPr txBox="1">
            <a:spLocks noChangeArrowheads="1"/>
          </p:cNvSpPr>
          <p:nvPr/>
        </p:nvSpPr>
        <p:spPr bwMode="auto">
          <a:xfrm>
            <a:off x="4859338" y="3092450"/>
            <a:ext cx="328612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c</a:t>
            </a:r>
          </a:p>
        </p:txBody>
      </p:sp>
      <p:sp>
        <p:nvSpPr>
          <p:cNvPr id="322604" name="Text Box 44"/>
          <p:cNvSpPr txBox="1">
            <a:spLocks noChangeArrowheads="1"/>
          </p:cNvSpPr>
          <p:nvPr/>
        </p:nvSpPr>
        <p:spPr bwMode="auto">
          <a:xfrm>
            <a:off x="4716463" y="3933825"/>
            <a:ext cx="361950" cy="336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i="1"/>
              <a:t>r</a:t>
            </a:r>
            <a:r>
              <a:rPr lang="en-US" i="1" baseline="-25000"/>
              <a:t>w</a:t>
            </a:r>
          </a:p>
        </p:txBody>
      </p:sp>
      <p:sp>
        <p:nvSpPr>
          <p:cNvPr id="322579" name="Line 19"/>
          <p:cNvSpPr>
            <a:spLocks noChangeShapeType="1"/>
          </p:cNvSpPr>
          <p:nvPr/>
        </p:nvSpPr>
        <p:spPr bwMode="auto">
          <a:xfrm>
            <a:off x="4716463" y="31416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2606" name="AutoShape 46"/>
          <p:cNvSpPr>
            <a:spLocks noChangeArrowheads="1"/>
          </p:cNvSpPr>
          <p:nvPr/>
        </p:nvSpPr>
        <p:spPr bwMode="auto">
          <a:xfrm>
            <a:off x="4211638" y="2709863"/>
            <a:ext cx="215900" cy="287337"/>
          </a:xfrm>
          <a:prstGeom prst="downArrow">
            <a:avLst>
              <a:gd name="adj1" fmla="val 50000"/>
              <a:gd name="adj2" fmla="val 332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322607" name="AutoShape 47"/>
          <p:cNvSpPr>
            <a:spLocks noChangeArrowheads="1"/>
          </p:cNvSpPr>
          <p:nvPr/>
        </p:nvSpPr>
        <p:spPr bwMode="auto">
          <a:xfrm>
            <a:off x="349250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8" name="AutoShape 48"/>
          <p:cNvSpPr>
            <a:spLocks noChangeArrowheads="1"/>
          </p:cNvSpPr>
          <p:nvPr/>
        </p:nvSpPr>
        <p:spPr bwMode="auto">
          <a:xfrm flipH="1">
            <a:off x="5581650" y="4292600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2609" name="Text Box 49"/>
          <p:cNvSpPr txBox="1">
            <a:spLocks noChangeArrowheads="1"/>
          </p:cNvSpPr>
          <p:nvPr/>
        </p:nvSpPr>
        <p:spPr bwMode="auto">
          <a:xfrm>
            <a:off x="2268538" y="3644900"/>
            <a:ext cx="311150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2610" name="Freeform 50"/>
          <p:cNvSpPr>
            <a:spLocks/>
          </p:cNvSpPr>
          <p:nvPr/>
        </p:nvSpPr>
        <p:spPr bwMode="auto">
          <a:xfrm>
            <a:off x="34925" y="2676525"/>
            <a:ext cx="9147175" cy="32385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2462" y="204"/>
              </a:cxn>
              <a:cxn ang="0">
                <a:pos x="3392" y="198"/>
              </a:cxn>
              <a:cxn ang="0">
                <a:pos x="5762" y="18"/>
              </a:cxn>
            </a:cxnLst>
            <a:rect l="0" t="0" r="r" b="b"/>
            <a:pathLst>
              <a:path w="5762" h="204">
                <a:moveTo>
                  <a:pt x="0" y="20"/>
                </a:moveTo>
                <a:cubicBezTo>
                  <a:pt x="412" y="45"/>
                  <a:pt x="2354" y="0"/>
                  <a:pt x="2462" y="204"/>
                </a:cubicBezTo>
                <a:cubicBezTo>
                  <a:pt x="2720" y="192"/>
                  <a:pt x="3038" y="192"/>
                  <a:pt x="3392" y="198"/>
                </a:cubicBezTo>
                <a:cubicBezTo>
                  <a:pt x="3566" y="36"/>
                  <a:pt x="5268" y="56"/>
                  <a:pt x="5762" y="1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1800"/>
              <a:t>Can you derive the elastic storage coefficient of aquifers?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effect of overburden change?</a:t>
            </a:r>
          </a:p>
          <a:p>
            <a:pPr>
              <a:lnSpc>
                <a:spcPct val="80000"/>
              </a:lnSpc>
            </a:pPr>
            <a:r>
              <a:rPr lang="en-US" sz="1800"/>
              <a:t>How do barometric efficiency and overburden efficiency relate to each other?</a:t>
            </a:r>
          </a:p>
          <a:p>
            <a:pPr>
              <a:lnSpc>
                <a:spcPct val="80000"/>
              </a:lnSpc>
            </a:pPr>
            <a:r>
              <a:rPr lang="en-US" sz="1800"/>
              <a:t>How can specific storage coefficient be derived from measured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How does specific storage relate to elastic storage of an aquifer?</a:t>
            </a:r>
          </a:p>
          <a:p>
            <a:pPr>
              <a:lnSpc>
                <a:spcPct val="80000"/>
              </a:lnSpc>
            </a:pPr>
            <a:r>
              <a:rPr lang="en-US" sz="1800"/>
              <a:t>Have any idea of values of specific storage found in practice?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specific yield of sand?</a:t>
            </a:r>
          </a:p>
          <a:p>
            <a:pPr>
              <a:lnSpc>
                <a:spcPct val="80000"/>
              </a:lnSpc>
            </a:pPr>
            <a:r>
              <a:rPr lang="en-US" sz="1800"/>
              <a:t>What is the dimension of specific yield </a:t>
            </a:r>
            <a:r>
              <a:rPr lang="en-US" sz="1800" i="1"/>
              <a:t>S</a:t>
            </a:r>
            <a:r>
              <a:rPr lang="en-US" sz="1800" i="1" baseline="-25000"/>
              <a:t>y</a:t>
            </a:r>
            <a:r>
              <a:rPr lang="en-US" sz="1800"/>
              <a:t>, specific storage </a:t>
            </a:r>
            <a:r>
              <a:rPr lang="en-US" sz="1800" i="1"/>
              <a:t>S</a:t>
            </a:r>
            <a:r>
              <a:rPr lang="en-US" sz="1800" i="1" baseline="-25000"/>
              <a:t>s</a:t>
            </a:r>
            <a:r>
              <a:rPr lang="en-US" sz="1800"/>
              <a:t> and elastic storage </a:t>
            </a:r>
            <a:r>
              <a:rPr lang="en-US" sz="1800" i="1"/>
              <a:t>S</a:t>
            </a:r>
            <a:r>
              <a:rPr lang="en-US" sz="1800"/>
              <a:t>?</a:t>
            </a:r>
          </a:p>
          <a:p>
            <a:pPr>
              <a:lnSpc>
                <a:spcPct val="80000"/>
              </a:lnSpc>
            </a:pPr>
            <a:r>
              <a:rPr lang="en-US" sz="1800"/>
              <a:t>Which of the two is largest (specific yield or elastic storage, and how much larger?)</a:t>
            </a:r>
          </a:p>
          <a:p>
            <a:pPr>
              <a:lnSpc>
                <a:spcPct val="80000"/>
              </a:lnSpc>
            </a:pPr>
            <a:r>
              <a:rPr lang="en-US" sz="1800"/>
              <a:t>For the cracks: could you derive the effect of earth tide on groundwater head?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38" y="92075"/>
            <a:ext cx="74898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89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585788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9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2488" y="549275"/>
            <a:ext cx="74390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09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550" y="1631950"/>
            <a:ext cx="73437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reversible storage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Water-table / phreatic storage</a:t>
            </a:r>
          </a:p>
          <a:p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945160"/>
          </a:xfrm>
        </p:spPr>
        <p:txBody>
          <a:bodyPr/>
          <a:lstStyle/>
          <a:p>
            <a:r>
              <a:rPr lang="en-US" sz="3200" dirty="0"/>
              <a:t>Phreatic or water-table storage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Unsaturated zone</a:t>
            </a:r>
          </a:p>
          <a:p>
            <a:r>
              <a:rPr lang="en-US" dirty="0"/>
              <a:t>pF-curves</a:t>
            </a:r>
          </a:p>
          <a:p>
            <a:r>
              <a:rPr lang="en-US" dirty="0"/>
              <a:t>Specific yield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10J5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117475"/>
            <a:ext cx="7380287" cy="674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7E1F0D-3AFA-DC47-BF72-E7720B066C8F}"/>
              </a:ext>
            </a:extLst>
          </p:cNvPr>
          <p:cNvSpPr txBox="1"/>
          <p:nvPr/>
        </p:nvSpPr>
        <p:spPr>
          <a:xfrm>
            <a:off x="1763688" y="136979"/>
            <a:ext cx="6337324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Example of fluctuations of the water table measured in an</a:t>
            </a:r>
          </a:p>
          <a:p>
            <a:r>
              <a:rPr lang="en-US" dirty="0"/>
              <a:t>Observation well in the dune area south of </a:t>
            </a:r>
            <a:r>
              <a:rPr lang="en-US" dirty="0" err="1"/>
              <a:t>Zandvoort</a:t>
            </a:r>
            <a:r>
              <a:rPr lang="en-US" dirty="0"/>
              <a:t>, The</a:t>
            </a:r>
          </a:p>
          <a:p>
            <a:r>
              <a:rPr lang="en-US" dirty="0"/>
              <a:t>Netherlands</a:t>
            </a:r>
          </a:p>
          <a:p>
            <a:endParaRPr lang="en-US" dirty="0"/>
          </a:p>
          <a:p>
            <a:r>
              <a:rPr lang="en-US" dirty="0"/>
              <a:t>Line: hourly registration</a:t>
            </a:r>
          </a:p>
          <a:p>
            <a:r>
              <a:rPr lang="en-US" dirty="0"/>
              <a:t>Circles: hand measurements for verification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902" name="Group 118"/>
          <p:cNvGrpSpPr>
            <a:grpSpLocks/>
          </p:cNvGrpSpPr>
          <p:nvPr/>
        </p:nvGrpSpPr>
        <p:grpSpPr bwMode="auto">
          <a:xfrm>
            <a:off x="0" y="115888"/>
            <a:ext cx="8893175" cy="6203951"/>
            <a:chOff x="0" y="73"/>
            <a:chExt cx="5602" cy="3908"/>
          </a:xfrm>
        </p:grpSpPr>
        <p:grpSp>
          <p:nvGrpSpPr>
            <p:cNvPr id="246901" name="Group 117"/>
            <p:cNvGrpSpPr>
              <a:grpSpLocks/>
            </p:cNvGrpSpPr>
            <p:nvPr/>
          </p:nvGrpSpPr>
          <p:grpSpPr bwMode="auto">
            <a:xfrm>
              <a:off x="0" y="73"/>
              <a:ext cx="5259" cy="3908"/>
              <a:chOff x="0" y="73"/>
              <a:chExt cx="5259" cy="3908"/>
            </a:xfrm>
          </p:grpSpPr>
          <p:sp>
            <p:nvSpPr>
              <p:cNvPr id="246792" name="Freeform 8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  <a:cxn ang="0">
                    <a:pos x="1066" y="5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  <a:lnTo>
                      <a:pt x="1066" y="5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3" name="Freeform 9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4" name="Freeform 10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  <a:lnTo>
                      <a:pt x="0" y="2267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5" name="Freeform 11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6" name="Line 12"/>
              <p:cNvSpPr>
                <a:spLocks noChangeShapeType="1"/>
              </p:cNvSpPr>
              <p:nvPr/>
            </p:nvSpPr>
            <p:spPr bwMode="auto">
              <a:xfrm>
                <a:off x="1710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7" name="Line 13"/>
              <p:cNvSpPr>
                <a:spLocks noChangeShapeType="1"/>
              </p:cNvSpPr>
              <p:nvPr/>
            </p:nvSpPr>
            <p:spPr bwMode="auto">
              <a:xfrm>
                <a:off x="2333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8" name="Line 14"/>
              <p:cNvSpPr>
                <a:spLocks noChangeShapeType="1"/>
              </p:cNvSpPr>
              <p:nvPr/>
            </p:nvSpPr>
            <p:spPr bwMode="auto">
              <a:xfrm>
                <a:off x="644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9" name="Line 15"/>
              <p:cNvSpPr>
                <a:spLocks noChangeShapeType="1"/>
              </p:cNvSpPr>
              <p:nvPr/>
            </p:nvSpPr>
            <p:spPr bwMode="auto">
              <a:xfrm>
                <a:off x="3221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0" name="Freeform 16"/>
              <p:cNvSpPr>
                <a:spLocks noEditPoints="1"/>
              </p:cNvSpPr>
              <p:nvPr/>
            </p:nvSpPr>
            <p:spPr bwMode="auto">
              <a:xfrm>
                <a:off x="2330" y="600"/>
                <a:ext cx="447" cy="713"/>
              </a:xfrm>
              <a:custGeom>
                <a:avLst/>
                <a:gdLst/>
                <a:ahLst/>
                <a:cxnLst>
                  <a:cxn ang="0">
                    <a:pos x="0" y="709"/>
                  </a:cxn>
                  <a:cxn ang="0">
                    <a:pos x="425" y="32"/>
                  </a:cxn>
                  <a:cxn ang="0">
                    <a:pos x="427" y="30"/>
                  </a:cxn>
                  <a:cxn ang="0">
                    <a:pos x="429" y="30"/>
                  </a:cxn>
                  <a:cxn ang="0">
                    <a:pos x="430" y="32"/>
                  </a:cxn>
                  <a:cxn ang="0">
                    <a:pos x="429" y="34"/>
                  </a:cxn>
                  <a:cxn ang="0">
                    <a:pos x="5" y="713"/>
                  </a:cxn>
                  <a:cxn ang="0">
                    <a:pos x="3" y="713"/>
                  </a:cxn>
                  <a:cxn ang="0">
                    <a:pos x="1" y="713"/>
                  </a:cxn>
                  <a:cxn ang="0">
                    <a:pos x="0" y="711"/>
                  </a:cxn>
                  <a:cxn ang="0">
                    <a:pos x="0" y="709"/>
                  </a:cxn>
                  <a:cxn ang="0">
                    <a:pos x="0" y="709"/>
                  </a:cxn>
                  <a:cxn ang="0">
                    <a:pos x="402" y="27"/>
                  </a:cxn>
                  <a:cxn ang="0">
                    <a:pos x="447" y="0"/>
                  </a:cxn>
                  <a:cxn ang="0">
                    <a:pos x="442" y="53"/>
                  </a:cxn>
                  <a:cxn ang="0">
                    <a:pos x="402" y="27"/>
                  </a:cxn>
                </a:cxnLst>
                <a:rect l="0" t="0" r="r" b="b"/>
                <a:pathLst>
                  <a:path w="447" h="713">
                    <a:moveTo>
                      <a:pt x="0" y="709"/>
                    </a:moveTo>
                    <a:lnTo>
                      <a:pt x="425" y="32"/>
                    </a:lnTo>
                    <a:lnTo>
                      <a:pt x="427" y="30"/>
                    </a:lnTo>
                    <a:lnTo>
                      <a:pt x="429" y="30"/>
                    </a:lnTo>
                    <a:lnTo>
                      <a:pt x="430" y="32"/>
                    </a:lnTo>
                    <a:lnTo>
                      <a:pt x="429" y="34"/>
                    </a:lnTo>
                    <a:lnTo>
                      <a:pt x="5" y="713"/>
                    </a:lnTo>
                    <a:lnTo>
                      <a:pt x="3" y="713"/>
                    </a:lnTo>
                    <a:lnTo>
                      <a:pt x="1" y="713"/>
                    </a:lnTo>
                    <a:lnTo>
                      <a:pt x="0" y="711"/>
                    </a:lnTo>
                    <a:lnTo>
                      <a:pt x="0" y="709"/>
                    </a:lnTo>
                    <a:lnTo>
                      <a:pt x="0" y="709"/>
                    </a:lnTo>
                    <a:close/>
                    <a:moveTo>
                      <a:pt x="402" y="27"/>
                    </a:moveTo>
                    <a:lnTo>
                      <a:pt x="447" y="0"/>
                    </a:lnTo>
                    <a:lnTo>
                      <a:pt x="442" y="53"/>
                    </a:lnTo>
                    <a:lnTo>
                      <a:pt x="402" y="2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1" name="Freeform 17"/>
              <p:cNvSpPr>
                <a:spLocks noEditPoints="1"/>
              </p:cNvSpPr>
              <p:nvPr/>
            </p:nvSpPr>
            <p:spPr bwMode="auto">
              <a:xfrm>
                <a:off x="2330" y="1364"/>
                <a:ext cx="628" cy="6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3" y="6"/>
                  </a:cxn>
                  <a:cxn ang="0">
                    <a:pos x="3" y="0"/>
                  </a:cxn>
                  <a:cxn ang="0">
                    <a:pos x="64" y="0"/>
                  </a:cxn>
                  <a:cxn ang="0">
                    <a:pos x="62" y="6"/>
                  </a:cxn>
                  <a:cxn ang="0">
                    <a:pos x="43" y="0"/>
                  </a:cxn>
                  <a:cxn ang="0">
                    <a:pos x="103" y="0"/>
                  </a:cxn>
                  <a:cxn ang="0">
                    <a:pos x="105" y="4"/>
                  </a:cxn>
                  <a:cxn ang="0">
                    <a:pos x="82" y="0"/>
                  </a:cxn>
                  <a:cxn ang="0">
                    <a:pos x="144" y="0"/>
                  </a:cxn>
                  <a:cxn ang="0">
                    <a:pos x="146" y="4"/>
                  </a:cxn>
                  <a:cxn ang="0">
                    <a:pos x="124" y="2"/>
                  </a:cxn>
                  <a:cxn ang="0">
                    <a:pos x="167" y="0"/>
                  </a:cxn>
                  <a:cxn ang="0">
                    <a:pos x="188" y="2"/>
                  </a:cxn>
                  <a:cxn ang="0">
                    <a:pos x="165" y="4"/>
                  </a:cxn>
                  <a:cxn ang="0">
                    <a:pos x="167" y="0"/>
                  </a:cxn>
                  <a:cxn ang="0">
                    <a:pos x="229" y="2"/>
                  </a:cxn>
                  <a:cxn ang="0">
                    <a:pos x="208" y="6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7" y="6"/>
                  </a:cxn>
                  <a:cxn ang="0">
                    <a:pos x="248" y="0"/>
                  </a:cxn>
                  <a:cxn ang="0">
                    <a:pos x="310" y="0"/>
                  </a:cxn>
                  <a:cxn ang="0">
                    <a:pos x="310" y="4"/>
                  </a:cxn>
                  <a:cxn ang="0">
                    <a:pos x="289" y="0"/>
                  </a:cxn>
                  <a:cxn ang="0">
                    <a:pos x="350" y="0"/>
                  </a:cxn>
                  <a:cxn ang="0">
                    <a:pos x="351" y="4"/>
                  </a:cxn>
                  <a:cxn ang="0">
                    <a:pos x="329" y="2"/>
                  </a:cxn>
                  <a:cxn ang="0">
                    <a:pos x="374" y="0"/>
                  </a:cxn>
                  <a:cxn ang="0">
                    <a:pos x="393" y="2"/>
                  </a:cxn>
                  <a:cxn ang="0">
                    <a:pos x="370" y="4"/>
                  </a:cxn>
                  <a:cxn ang="0">
                    <a:pos x="374" y="0"/>
                  </a:cxn>
                  <a:cxn ang="0">
                    <a:pos x="434" y="2"/>
                  </a:cxn>
                  <a:cxn ang="0">
                    <a:pos x="414" y="6"/>
                  </a:cxn>
                  <a:cxn ang="0">
                    <a:pos x="414" y="0"/>
                  </a:cxn>
                  <a:cxn ang="0">
                    <a:pos x="476" y="0"/>
                  </a:cxn>
                  <a:cxn ang="0">
                    <a:pos x="474" y="6"/>
                  </a:cxn>
                  <a:cxn ang="0">
                    <a:pos x="455" y="0"/>
                  </a:cxn>
                  <a:cxn ang="0">
                    <a:pos x="515" y="0"/>
                  </a:cxn>
                  <a:cxn ang="0">
                    <a:pos x="517" y="4"/>
                  </a:cxn>
                  <a:cxn ang="0">
                    <a:pos x="494" y="0"/>
                  </a:cxn>
                  <a:cxn ang="0">
                    <a:pos x="555" y="0"/>
                  </a:cxn>
                  <a:cxn ang="0">
                    <a:pos x="558" y="4"/>
                  </a:cxn>
                  <a:cxn ang="0">
                    <a:pos x="534" y="2"/>
                  </a:cxn>
                  <a:cxn ang="0">
                    <a:pos x="579" y="0"/>
                  </a:cxn>
                  <a:cxn ang="0">
                    <a:pos x="600" y="2"/>
                  </a:cxn>
                  <a:cxn ang="0">
                    <a:pos x="577" y="4"/>
                  </a:cxn>
                  <a:cxn ang="0">
                    <a:pos x="579" y="0"/>
                  </a:cxn>
                  <a:cxn ang="0">
                    <a:pos x="628" y="2"/>
                  </a:cxn>
                  <a:cxn ang="0">
                    <a:pos x="621" y="6"/>
                  </a:cxn>
                  <a:cxn ang="0">
                    <a:pos x="621" y="0"/>
                  </a:cxn>
                </a:cxnLst>
                <a:rect l="0" t="0" r="r" b="b"/>
                <a:pathLst>
                  <a:path w="628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1" y="4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4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5" y="4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4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4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4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4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4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4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4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4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0" y="4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2" y="4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  <a:moveTo>
                      <a:pt x="455" y="0"/>
                    </a:moveTo>
                    <a:lnTo>
                      <a:pt x="474" y="0"/>
                    </a:lnTo>
                    <a:lnTo>
                      <a:pt x="474" y="0"/>
                    </a:lnTo>
                    <a:lnTo>
                      <a:pt x="476" y="0"/>
                    </a:lnTo>
                    <a:lnTo>
                      <a:pt x="476" y="2"/>
                    </a:lnTo>
                    <a:lnTo>
                      <a:pt x="476" y="2"/>
                    </a:lnTo>
                    <a:lnTo>
                      <a:pt x="476" y="4"/>
                    </a:lnTo>
                    <a:lnTo>
                      <a:pt x="476" y="4"/>
                    </a:lnTo>
                    <a:lnTo>
                      <a:pt x="474" y="6"/>
                    </a:lnTo>
                    <a:lnTo>
                      <a:pt x="455" y="6"/>
                    </a:lnTo>
                    <a:lnTo>
                      <a:pt x="453" y="4"/>
                    </a:lnTo>
                    <a:lnTo>
                      <a:pt x="453" y="2"/>
                    </a:lnTo>
                    <a:lnTo>
                      <a:pt x="453" y="0"/>
                    </a:lnTo>
                    <a:lnTo>
                      <a:pt x="455" y="0"/>
                    </a:lnTo>
                    <a:lnTo>
                      <a:pt x="455" y="0"/>
                    </a:lnTo>
                    <a:lnTo>
                      <a:pt x="455" y="0"/>
                    </a:lnTo>
                    <a:close/>
                    <a:moveTo>
                      <a:pt x="496" y="0"/>
                    </a:moveTo>
                    <a:lnTo>
                      <a:pt x="515" y="0"/>
                    </a:lnTo>
                    <a:lnTo>
                      <a:pt x="515" y="0"/>
                    </a:lnTo>
                    <a:lnTo>
                      <a:pt x="517" y="0"/>
                    </a:lnTo>
                    <a:lnTo>
                      <a:pt x="517" y="2"/>
                    </a:lnTo>
                    <a:lnTo>
                      <a:pt x="517" y="2"/>
                    </a:lnTo>
                    <a:lnTo>
                      <a:pt x="517" y="4"/>
                    </a:lnTo>
                    <a:lnTo>
                      <a:pt x="517" y="4"/>
                    </a:lnTo>
                    <a:lnTo>
                      <a:pt x="515" y="6"/>
                    </a:lnTo>
                    <a:lnTo>
                      <a:pt x="496" y="6"/>
                    </a:lnTo>
                    <a:lnTo>
                      <a:pt x="494" y="4"/>
                    </a:lnTo>
                    <a:lnTo>
                      <a:pt x="494" y="2"/>
                    </a:lnTo>
                    <a:lnTo>
                      <a:pt x="494" y="0"/>
                    </a:lnTo>
                    <a:lnTo>
                      <a:pt x="496" y="0"/>
                    </a:lnTo>
                    <a:lnTo>
                      <a:pt x="496" y="0"/>
                    </a:lnTo>
                    <a:lnTo>
                      <a:pt x="496" y="0"/>
                    </a:lnTo>
                    <a:close/>
                    <a:moveTo>
                      <a:pt x="538" y="0"/>
                    </a:moveTo>
                    <a:lnTo>
                      <a:pt x="555" y="0"/>
                    </a:lnTo>
                    <a:lnTo>
                      <a:pt x="557" y="0"/>
                    </a:lnTo>
                    <a:lnTo>
                      <a:pt x="558" y="0"/>
                    </a:lnTo>
                    <a:lnTo>
                      <a:pt x="558" y="2"/>
                    </a:lnTo>
                    <a:lnTo>
                      <a:pt x="558" y="2"/>
                    </a:lnTo>
                    <a:lnTo>
                      <a:pt x="558" y="4"/>
                    </a:lnTo>
                    <a:lnTo>
                      <a:pt x="558" y="4"/>
                    </a:lnTo>
                    <a:lnTo>
                      <a:pt x="555" y="6"/>
                    </a:lnTo>
                    <a:lnTo>
                      <a:pt x="538" y="6"/>
                    </a:lnTo>
                    <a:lnTo>
                      <a:pt x="536" y="4"/>
                    </a:lnTo>
                    <a:lnTo>
                      <a:pt x="534" y="2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579" y="0"/>
                    </a:moveTo>
                    <a:lnTo>
                      <a:pt x="596" y="0"/>
                    </a:lnTo>
                    <a:lnTo>
                      <a:pt x="598" y="0"/>
                    </a:lnTo>
                    <a:lnTo>
                      <a:pt x="598" y="0"/>
                    </a:lnTo>
                    <a:lnTo>
                      <a:pt x="600" y="2"/>
                    </a:lnTo>
                    <a:lnTo>
                      <a:pt x="600" y="2"/>
                    </a:lnTo>
                    <a:lnTo>
                      <a:pt x="600" y="4"/>
                    </a:lnTo>
                    <a:lnTo>
                      <a:pt x="598" y="4"/>
                    </a:lnTo>
                    <a:lnTo>
                      <a:pt x="596" y="6"/>
                    </a:lnTo>
                    <a:lnTo>
                      <a:pt x="579" y="6"/>
                    </a:lnTo>
                    <a:lnTo>
                      <a:pt x="577" y="4"/>
                    </a:lnTo>
                    <a:lnTo>
                      <a:pt x="575" y="2"/>
                    </a:lnTo>
                    <a:lnTo>
                      <a:pt x="577" y="0"/>
                    </a:lnTo>
                    <a:lnTo>
                      <a:pt x="577" y="0"/>
                    </a:lnTo>
                    <a:lnTo>
                      <a:pt x="579" y="0"/>
                    </a:lnTo>
                    <a:lnTo>
                      <a:pt x="579" y="0"/>
                    </a:lnTo>
                    <a:close/>
                    <a:moveTo>
                      <a:pt x="621" y="0"/>
                    </a:moveTo>
                    <a:lnTo>
                      <a:pt x="624" y="0"/>
                    </a:lnTo>
                    <a:lnTo>
                      <a:pt x="626" y="0"/>
                    </a:lnTo>
                    <a:lnTo>
                      <a:pt x="628" y="0"/>
                    </a:lnTo>
                    <a:lnTo>
                      <a:pt x="628" y="2"/>
                    </a:lnTo>
                    <a:lnTo>
                      <a:pt x="628" y="2"/>
                    </a:lnTo>
                    <a:lnTo>
                      <a:pt x="628" y="4"/>
                    </a:lnTo>
                    <a:lnTo>
                      <a:pt x="628" y="4"/>
                    </a:lnTo>
                    <a:lnTo>
                      <a:pt x="624" y="6"/>
                    </a:lnTo>
                    <a:lnTo>
                      <a:pt x="621" y="6"/>
                    </a:lnTo>
                    <a:lnTo>
                      <a:pt x="619" y="4"/>
                    </a:lnTo>
                    <a:lnTo>
                      <a:pt x="617" y="2"/>
                    </a:lnTo>
                    <a:lnTo>
                      <a:pt x="619" y="0"/>
                    </a:lnTo>
                    <a:lnTo>
                      <a:pt x="619" y="0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2" name="Freeform 18"/>
              <p:cNvSpPr>
                <a:spLocks noEditPoints="1"/>
              </p:cNvSpPr>
              <p:nvPr/>
            </p:nvSpPr>
            <p:spPr bwMode="auto">
              <a:xfrm>
                <a:off x="2019" y="937"/>
                <a:ext cx="314" cy="47"/>
              </a:xfrm>
              <a:custGeom>
                <a:avLst/>
                <a:gdLst/>
                <a:ahLst/>
                <a:cxnLst>
                  <a:cxn ang="0">
                    <a:pos x="4" y="21"/>
                  </a:cxn>
                  <a:cxn ang="0">
                    <a:pos x="275" y="21"/>
                  </a:cxn>
                  <a:cxn ang="0">
                    <a:pos x="275" y="21"/>
                  </a:cxn>
                  <a:cxn ang="0">
                    <a:pos x="277" y="21"/>
                  </a:cxn>
                  <a:cxn ang="0">
                    <a:pos x="277" y="23"/>
                  </a:cxn>
                  <a:cxn ang="0">
                    <a:pos x="277" y="26"/>
                  </a:cxn>
                  <a:cxn ang="0">
                    <a:pos x="275" y="26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21"/>
                  </a:cxn>
                  <a:cxn ang="0">
                    <a:pos x="4" y="21"/>
                  </a:cxn>
                  <a:cxn ang="0">
                    <a:pos x="267" y="0"/>
                  </a:cxn>
                  <a:cxn ang="0">
                    <a:pos x="314" y="23"/>
                  </a:cxn>
                  <a:cxn ang="0">
                    <a:pos x="267" y="47"/>
                  </a:cxn>
                  <a:cxn ang="0">
                    <a:pos x="267" y="0"/>
                  </a:cxn>
                </a:cxnLst>
                <a:rect l="0" t="0" r="r" b="b"/>
                <a:pathLst>
                  <a:path w="314" h="47">
                    <a:moveTo>
                      <a:pt x="4" y="21"/>
                    </a:moveTo>
                    <a:lnTo>
                      <a:pt x="275" y="21"/>
                    </a:lnTo>
                    <a:lnTo>
                      <a:pt x="275" y="21"/>
                    </a:lnTo>
                    <a:lnTo>
                      <a:pt x="277" y="21"/>
                    </a:lnTo>
                    <a:lnTo>
                      <a:pt x="277" y="23"/>
                    </a:lnTo>
                    <a:lnTo>
                      <a:pt x="277" y="26"/>
                    </a:lnTo>
                    <a:lnTo>
                      <a:pt x="275" y="26"/>
                    </a:lnTo>
                    <a:lnTo>
                      <a:pt x="4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close/>
                    <a:moveTo>
                      <a:pt x="267" y="0"/>
                    </a:moveTo>
                    <a:lnTo>
                      <a:pt x="314" y="23"/>
                    </a:lnTo>
                    <a:lnTo>
                      <a:pt x="267" y="4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3" name="Freeform 19"/>
              <p:cNvSpPr>
                <a:spLocks noEditPoints="1"/>
              </p:cNvSpPr>
              <p:nvPr/>
            </p:nvSpPr>
            <p:spPr bwMode="auto">
              <a:xfrm>
                <a:off x="2019" y="958"/>
                <a:ext cx="105" cy="491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87" y="453"/>
                  </a:cxn>
                  <a:cxn ang="0">
                    <a:pos x="87" y="455"/>
                  </a:cxn>
                  <a:cxn ang="0">
                    <a:pos x="85" y="455"/>
                  </a:cxn>
                  <a:cxn ang="0">
                    <a:pos x="83" y="455"/>
                  </a:cxn>
                  <a:cxn ang="0">
                    <a:pos x="83" y="455"/>
                  </a:cxn>
                  <a:cxn ang="0">
                    <a:pos x="81" y="453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105" y="442"/>
                  </a:cxn>
                  <a:cxn ang="0">
                    <a:pos x="90" y="491"/>
                  </a:cxn>
                  <a:cxn ang="0">
                    <a:pos x="60" y="449"/>
                  </a:cxn>
                  <a:cxn ang="0">
                    <a:pos x="105" y="442"/>
                  </a:cxn>
                </a:cxnLst>
                <a:rect l="0" t="0" r="r" b="b"/>
                <a:pathLst>
                  <a:path w="105" h="491">
                    <a:moveTo>
                      <a:pt x="6" y="2"/>
                    </a:moveTo>
                    <a:lnTo>
                      <a:pt x="87" y="453"/>
                    </a:lnTo>
                    <a:lnTo>
                      <a:pt x="87" y="455"/>
                    </a:lnTo>
                    <a:lnTo>
                      <a:pt x="85" y="455"/>
                    </a:lnTo>
                    <a:lnTo>
                      <a:pt x="83" y="455"/>
                    </a:lnTo>
                    <a:lnTo>
                      <a:pt x="83" y="455"/>
                    </a:lnTo>
                    <a:lnTo>
                      <a:pt x="81" y="45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  <a:moveTo>
                      <a:pt x="105" y="442"/>
                    </a:moveTo>
                    <a:lnTo>
                      <a:pt x="90" y="491"/>
                    </a:lnTo>
                    <a:lnTo>
                      <a:pt x="60" y="449"/>
                    </a:lnTo>
                    <a:lnTo>
                      <a:pt x="105" y="442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4" name="Rectangle 20"/>
              <p:cNvSpPr>
                <a:spLocks noChangeArrowheads="1"/>
              </p:cNvSpPr>
              <p:nvPr/>
            </p:nvSpPr>
            <p:spPr bwMode="auto">
              <a:xfrm>
                <a:off x="2124" y="779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5" name="Rectangle 21"/>
              <p:cNvSpPr>
                <a:spLocks noChangeArrowheads="1"/>
              </p:cNvSpPr>
              <p:nvPr/>
            </p:nvSpPr>
            <p:spPr bwMode="auto">
              <a:xfrm>
                <a:off x="1946" y="1180"/>
                <a:ext cx="104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6" name="Freeform 22"/>
              <p:cNvSpPr>
                <a:spLocks noEditPoints="1"/>
              </p:cNvSpPr>
              <p:nvPr/>
            </p:nvSpPr>
            <p:spPr bwMode="auto">
              <a:xfrm>
                <a:off x="2755" y="1360"/>
                <a:ext cx="47" cy="2134"/>
              </a:xfrm>
              <a:custGeom>
                <a:avLst/>
                <a:gdLst/>
                <a:ahLst/>
                <a:cxnLst>
                  <a:cxn ang="0">
                    <a:pos x="26" y="40"/>
                  </a:cxn>
                  <a:cxn ang="0">
                    <a:pos x="26" y="2094"/>
                  </a:cxn>
                  <a:cxn ang="0">
                    <a:pos x="24" y="2096"/>
                  </a:cxn>
                  <a:cxn ang="0">
                    <a:pos x="24" y="2096"/>
                  </a:cxn>
                  <a:cxn ang="0">
                    <a:pos x="22" y="2098"/>
                  </a:cxn>
                  <a:cxn ang="0">
                    <a:pos x="22" y="2096"/>
                  </a:cxn>
                  <a:cxn ang="0">
                    <a:pos x="21" y="2096"/>
                  </a:cxn>
                  <a:cxn ang="0">
                    <a:pos x="21" y="2096"/>
                  </a:cxn>
                  <a:cxn ang="0">
                    <a:pos x="21" y="2094"/>
                  </a:cxn>
                  <a:cxn ang="0">
                    <a:pos x="21" y="40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4" y="36"/>
                  </a:cxn>
                  <a:cxn ang="0">
                    <a:pos x="24" y="38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0" y="47"/>
                  </a:cxn>
                  <a:cxn ang="0">
                    <a:pos x="22" y="0"/>
                  </a:cxn>
                  <a:cxn ang="0">
                    <a:pos x="47" y="47"/>
                  </a:cxn>
                  <a:cxn ang="0">
                    <a:pos x="0" y="47"/>
                  </a:cxn>
                  <a:cxn ang="0">
                    <a:pos x="47" y="2087"/>
                  </a:cxn>
                  <a:cxn ang="0">
                    <a:pos x="22" y="2134"/>
                  </a:cxn>
                  <a:cxn ang="0">
                    <a:pos x="0" y="2087"/>
                  </a:cxn>
                  <a:cxn ang="0">
                    <a:pos x="47" y="2087"/>
                  </a:cxn>
                </a:cxnLst>
                <a:rect l="0" t="0" r="r" b="b"/>
                <a:pathLst>
                  <a:path w="47" h="2134">
                    <a:moveTo>
                      <a:pt x="26" y="40"/>
                    </a:moveTo>
                    <a:lnTo>
                      <a:pt x="26" y="2094"/>
                    </a:lnTo>
                    <a:lnTo>
                      <a:pt x="24" y="2096"/>
                    </a:lnTo>
                    <a:lnTo>
                      <a:pt x="24" y="2096"/>
                    </a:lnTo>
                    <a:lnTo>
                      <a:pt x="22" y="2098"/>
                    </a:lnTo>
                    <a:lnTo>
                      <a:pt x="22" y="2096"/>
                    </a:lnTo>
                    <a:lnTo>
                      <a:pt x="21" y="2096"/>
                    </a:lnTo>
                    <a:lnTo>
                      <a:pt x="21" y="2096"/>
                    </a:lnTo>
                    <a:lnTo>
                      <a:pt x="21" y="2094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4" y="36"/>
                    </a:lnTo>
                    <a:lnTo>
                      <a:pt x="24" y="38"/>
                    </a:lnTo>
                    <a:lnTo>
                      <a:pt x="26" y="40"/>
                    </a:lnTo>
                    <a:lnTo>
                      <a:pt x="26" y="40"/>
                    </a:lnTo>
                    <a:close/>
                    <a:moveTo>
                      <a:pt x="0" y="47"/>
                    </a:moveTo>
                    <a:lnTo>
                      <a:pt x="22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  <a:moveTo>
                      <a:pt x="47" y="2087"/>
                    </a:moveTo>
                    <a:lnTo>
                      <a:pt x="22" y="2134"/>
                    </a:lnTo>
                    <a:lnTo>
                      <a:pt x="0" y="2087"/>
                    </a:lnTo>
                    <a:lnTo>
                      <a:pt x="47" y="208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7" name="Rectangle 23"/>
              <p:cNvSpPr>
                <a:spLocks noChangeArrowheads="1"/>
              </p:cNvSpPr>
              <p:nvPr/>
            </p:nvSpPr>
            <p:spPr bwMode="auto">
              <a:xfrm>
                <a:off x="2973" y="2340"/>
                <a:ext cx="67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900" i="1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endParaRPr lang="en-US"/>
              </a:p>
            </p:txBody>
          </p:sp>
          <p:sp>
            <p:nvSpPr>
              <p:cNvPr id="246808" name="Rectangle 24"/>
              <p:cNvSpPr>
                <a:spLocks noChangeArrowheads="1"/>
              </p:cNvSpPr>
              <p:nvPr/>
            </p:nvSpPr>
            <p:spPr bwMode="auto">
              <a:xfrm>
                <a:off x="2860" y="2184"/>
                <a:ext cx="128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h</a:t>
                </a:r>
                <a:endParaRPr lang="en-US"/>
              </a:p>
            </p:txBody>
          </p:sp>
          <p:sp>
            <p:nvSpPr>
              <p:cNvPr id="246809" name="Freeform 25"/>
              <p:cNvSpPr>
                <a:spLocks noEditPoints="1"/>
              </p:cNvSpPr>
              <p:nvPr/>
            </p:nvSpPr>
            <p:spPr bwMode="auto">
              <a:xfrm>
                <a:off x="2776" y="602"/>
                <a:ext cx="5" cy="672"/>
              </a:xfrm>
              <a:custGeom>
                <a:avLst/>
                <a:gdLst/>
                <a:ahLst/>
                <a:cxnLst>
                  <a:cxn ang="0">
                    <a:pos x="1" y="649"/>
                  </a:cxn>
                  <a:cxn ang="0">
                    <a:pos x="5" y="670"/>
                  </a:cxn>
                  <a:cxn ang="0">
                    <a:pos x="0" y="670"/>
                  </a:cxn>
                  <a:cxn ang="0">
                    <a:pos x="0" y="608"/>
                  </a:cxn>
                  <a:cxn ang="0">
                    <a:pos x="5" y="610"/>
                  </a:cxn>
                  <a:cxn ang="0">
                    <a:pos x="0" y="628"/>
                  </a:cxn>
                  <a:cxn ang="0">
                    <a:pos x="0" y="568"/>
                  </a:cxn>
                  <a:cxn ang="0">
                    <a:pos x="3" y="566"/>
                  </a:cxn>
                  <a:cxn ang="0">
                    <a:pos x="0" y="589"/>
                  </a:cxn>
                  <a:cxn ang="0">
                    <a:pos x="0" y="529"/>
                  </a:cxn>
                  <a:cxn ang="0">
                    <a:pos x="3" y="525"/>
                  </a:cxn>
                  <a:cxn ang="0">
                    <a:pos x="1" y="549"/>
                  </a:cxn>
                  <a:cxn ang="0">
                    <a:pos x="0" y="504"/>
                  </a:cxn>
                  <a:cxn ang="0">
                    <a:pos x="1" y="484"/>
                  </a:cxn>
                  <a:cxn ang="0">
                    <a:pos x="3" y="506"/>
                  </a:cxn>
                  <a:cxn ang="0">
                    <a:pos x="0" y="504"/>
                  </a:cxn>
                  <a:cxn ang="0">
                    <a:pos x="1" y="442"/>
                  </a:cxn>
                  <a:cxn ang="0">
                    <a:pos x="5" y="463"/>
                  </a:cxn>
                  <a:cxn ang="0">
                    <a:pos x="0" y="463"/>
                  </a:cxn>
                  <a:cxn ang="0">
                    <a:pos x="0" y="403"/>
                  </a:cxn>
                  <a:cxn ang="0">
                    <a:pos x="5" y="405"/>
                  </a:cxn>
                  <a:cxn ang="0">
                    <a:pos x="0" y="423"/>
                  </a:cxn>
                  <a:cxn ang="0">
                    <a:pos x="0" y="361"/>
                  </a:cxn>
                  <a:cxn ang="0">
                    <a:pos x="3" y="361"/>
                  </a:cxn>
                  <a:cxn ang="0">
                    <a:pos x="0" y="384"/>
                  </a:cxn>
                  <a:cxn ang="0">
                    <a:pos x="0" y="322"/>
                  </a:cxn>
                  <a:cxn ang="0">
                    <a:pos x="3" y="320"/>
                  </a:cxn>
                  <a:cxn ang="0">
                    <a:pos x="1" y="342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3" y="301"/>
                  </a:cxn>
                  <a:cxn ang="0">
                    <a:pos x="0" y="299"/>
                  </a:cxn>
                  <a:cxn ang="0">
                    <a:pos x="1" y="237"/>
                  </a:cxn>
                  <a:cxn ang="0">
                    <a:pos x="5" y="258"/>
                  </a:cxn>
                  <a:cxn ang="0">
                    <a:pos x="0" y="258"/>
                  </a:cxn>
                  <a:cxn ang="0">
                    <a:pos x="0" y="196"/>
                  </a:cxn>
                  <a:cxn ang="0">
                    <a:pos x="5" y="199"/>
                  </a:cxn>
                  <a:cxn ang="0">
                    <a:pos x="0" y="218"/>
                  </a:cxn>
                  <a:cxn ang="0">
                    <a:pos x="0" y="156"/>
                  </a:cxn>
                  <a:cxn ang="0">
                    <a:pos x="3" y="156"/>
                  </a:cxn>
                  <a:cxn ang="0">
                    <a:pos x="0" y="177"/>
                  </a:cxn>
                  <a:cxn ang="0">
                    <a:pos x="0" y="117"/>
                  </a:cxn>
                  <a:cxn ang="0">
                    <a:pos x="3" y="113"/>
                  </a:cxn>
                  <a:cxn ang="0">
                    <a:pos x="1" y="137"/>
                  </a:cxn>
                  <a:cxn ang="0">
                    <a:pos x="0" y="92"/>
                  </a:cxn>
                  <a:cxn ang="0">
                    <a:pos x="1" y="72"/>
                  </a:cxn>
                  <a:cxn ang="0">
                    <a:pos x="3" y="94"/>
                  </a:cxn>
                  <a:cxn ang="0">
                    <a:pos x="0" y="92"/>
                  </a:cxn>
                  <a:cxn ang="0">
                    <a:pos x="1" y="32"/>
                  </a:cxn>
                  <a:cxn ang="0">
                    <a:pos x="5" y="51"/>
                  </a:cxn>
                  <a:cxn ang="0">
                    <a:pos x="0" y="5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0" y="11"/>
                  </a:cxn>
                </a:cxnLst>
                <a:rect l="0" t="0" r="r" b="b"/>
                <a:pathLst>
                  <a:path w="5" h="672">
                    <a:moveTo>
                      <a:pt x="0" y="670"/>
                    </a:moveTo>
                    <a:lnTo>
                      <a:pt x="0" y="651"/>
                    </a:lnTo>
                    <a:lnTo>
                      <a:pt x="0" y="651"/>
                    </a:lnTo>
                    <a:lnTo>
                      <a:pt x="0" y="649"/>
                    </a:lnTo>
                    <a:lnTo>
                      <a:pt x="1" y="649"/>
                    </a:lnTo>
                    <a:lnTo>
                      <a:pt x="1" y="649"/>
                    </a:lnTo>
                    <a:lnTo>
                      <a:pt x="3" y="649"/>
                    </a:lnTo>
                    <a:lnTo>
                      <a:pt x="3" y="649"/>
                    </a:lnTo>
                    <a:lnTo>
                      <a:pt x="5" y="651"/>
                    </a:lnTo>
                    <a:lnTo>
                      <a:pt x="5" y="670"/>
                    </a:lnTo>
                    <a:lnTo>
                      <a:pt x="3" y="672"/>
                    </a:lnTo>
                    <a:lnTo>
                      <a:pt x="1" y="672"/>
                    </a:lnTo>
                    <a:lnTo>
                      <a:pt x="0" y="672"/>
                    </a:lnTo>
                    <a:lnTo>
                      <a:pt x="0" y="670"/>
                    </a:lnTo>
                    <a:lnTo>
                      <a:pt x="0" y="670"/>
                    </a:lnTo>
                    <a:lnTo>
                      <a:pt x="0" y="670"/>
                    </a:lnTo>
                    <a:close/>
                    <a:moveTo>
                      <a:pt x="0" y="628"/>
                    </a:moveTo>
                    <a:lnTo>
                      <a:pt x="0" y="610"/>
                    </a:lnTo>
                    <a:lnTo>
                      <a:pt x="0" y="610"/>
                    </a:lnTo>
                    <a:lnTo>
                      <a:pt x="0" y="608"/>
                    </a:lnTo>
                    <a:lnTo>
                      <a:pt x="1" y="608"/>
                    </a:lnTo>
                    <a:lnTo>
                      <a:pt x="1" y="608"/>
                    </a:lnTo>
                    <a:lnTo>
                      <a:pt x="3" y="608"/>
                    </a:lnTo>
                    <a:lnTo>
                      <a:pt x="3" y="608"/>
                    </a:lnTo>
                    <a:lnTo>
                      <a:pt x="5" y="610"/>
                    </a:lnTo>
                    <a:lnTo>
                      <a:pt x="5" y="628"/>
                    </a:lnTo>
                    <a:lnTo>
                      <a:pt x="3" y="630"/>
                    </a:lnTo>
                    <a:lnTo>
                      <a:pt x="1" y="630"/>
                    </a:lnTo>
                    <a:lnTo>
                      <a:pt x="0" y="630"/>
                    </a:lnTo>
                    <a:lnTo>
                      <a:pt x="0" y="628"/>
                    </a:lnTo>
                    <a:lnTo>
                      <a:pt x="0" y="628"/>
                    </a:lnTo>
                    <a:lnTo>
                      <a:pt x="0" y="628"/>
                    </a:lnTo>
                    <a:close/>
                    <a:moveTo>
                      <a:pt x="0" y="587"/>
                    </a:moveTo>
                    <a:lnTo>
                      <a:pt x="0" y="568"/>
                    </a:lnTo>
                    <a:lnTo>
                      <a:pt x="0" y="568"/>
                    </a:lnTo>
                    <a:lnTo>
                      <a:pt x="0" y="566"/>
                    </a:lnTo>
                    <a:lnTo>
                      <a:pt x="1" y="566"/>
                    </a:lnTo>
                    <a:lnTo>
                      <a:pt x="1" y="566"/>
                    </a:lnTo>
                    <a:lnTo>
                      <a:pt x="3" y="566"/>
                    </a:lnTo>
                    <a:lnTo>
                      <a:pt x="3" y="566"/>
                    </a:lnTo>
                    <a:lnTo>
                      <a:pt x="5" y="568"/>
                    </a:lnTo>
                    <a:lnTo>
                      <a:pt x="5" y="587"/>
                    </a:lnTo>
                    <a:lnTo>
                      <a:pt x="3" y="589"/>
                    </a:lnTo>
                    <a:lnTo>
                      <a:pt x="1" y="589"/>
                    </a:lnTo>
                    <a:lnTo>
                      <a:pt x="0" y="589"/>
                    </a:lnTo>
                    <a:lnTo>
                      <a:pt x="0" y="587"/>
                    </a:lnTo>
                    <a:lnTo>
                      <a:pt x="0" y="587"/>
                    </a:lnTo>
                    <a:lnTo>
                      <a:pt x="0" y="587"/>
                    </a:lnTo>
                    <a:close/>
                    <a:moveTo>
                      <a:pt x="0" y="546"/>
                    </a:moveTo>
                    <a:lnTo>
                      <a:pt x="0" y="529"/>
                    </a:lnTo>
                    <a:lnTo>
                      <a:pt x="0" y="527"/>
                    </a:lnTo>
                    <a:lnTo>
                      <a:pt x="0" y="525"/>
                    </a:lnTo>
                    <a:lnTo>
                      <a:pt x="1" y="525"/>
                    </a:lnTo>
                    <a:lnTo>
                      <a:pt x="1" y="525"/>
                    </a:lnTo>
                    <a:lnTo>
                      <a:pt x="3" y="525"/>
                    </a:lnTo>
                    <a:lnTo>
                      <a:pt x="3" y="525"/>
                    </a:lnTo>
                    <a:lnTo>
                      <a:pt x="5" y="529"/>
                    </a:lnTo>
                    <a:lnTo>
                      <a:pt x="5" y="546"/>
                    </a:lnTo>
                    <a:lnTo>
                      <a:pt x="3" y="548"/>
                    </a:lnTo>
                    <a:lnTo>
                      <a:pt x="1" y="549"/>
                    </a:lnTo>
                    <a:lnTo>
                      <a:pt x="0" y="548"/>
                    </a:lnTo>
                    <a:lnTo>
                      <a:pt x="0" y="548"/>
                    </a:lnTo>
                    <a:lnTo>
                      <a:pt x="0" y="546"/>
                    </a:lnTo>
                    <a:lnTo>
                      <a:pt x="0" y="546"/>
                    </a:lnTo>
                    <a:close/>
                    <a:moveTo>
                      <a:pt x="0" y="504"/>
                    </a:moveTo>
                    <a:lnTo>
                      <a:pt x="0" y="487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" y="484"/>
                    </a:lnTo>
                    <a:lnTo>
                      <a:pt x="1" y="484"/>
                    </a:lnTo>
                    <a:lnTo>
                      <a:pt x="3" y="484"/>
                    </a:lnTo>
                    <a:lnTo>
                      <a:pt x="3" y="485"/>
                    </a:lnTo>
                    <a:lnTo>
                      <a:pt x="5" y="487"/>
                    </a:lnTo>
                    <a:lnTo>
                      <a:pt x="5" y="504"/>
                    </a:lnTo>
                    <a:lnTo>
                      <a:pt x="3" y="506"/>
                    </a:lnTo>
                    <a:lnTo>
                      <a:pt x="1" y="508"/>
                    </a:lnTo>
                    <a:lnTo>
                      <a:pt x="0" y="506"/>
                    </a:lnTo>
                    <a:lnTo>
                      <a:pt x="0" y="506"/>
                    </a:lnTo>
                    <a:lnTo>
                      <a:pt x="0" y="504"/>
                    </a:lnTo>
                    <a:lnTo>
                      <a:pt x="0" y="504"/>
                    </a:lnTo>
                    <a:close/>
                    <a:moveTo>
                      <a:pt x="0" y="463"/>
                    </a:moveTo>
                    <a:lnTo>
                      <a:pt x="0" y="446"/>
                    </a:lnTo>
                    <a:lnTo>
                      <a:pt x="0" y="444"/>
                    </a:lnTo>
                    <a:lnTo>
                      <a:pt x="0" y="444"/>
                    </a:lnTo>
                    <a:lnTo>
                      <a:pt x="1" y="442"/>
                    </a:lnTo>
                    <a:lnTo>
                      <a:pt x="1" y="442"/>
                    </a:lnTo>
                    <a:lnTo>
                      <a:pt x="3" y="442"/>
                    </a:lnTo>
                    <a:lnTo>
                      <a:pt x="3" y="444"/>
                    </a:lnTo>
                    <a:lnTo>
                      <a:pt x="5" y="446"/>
                    </a:lnTo>
                    <a:lnTo>
                      <a:pt x="5" y="463"/>
                    </a:lnTo>
                    <a:lnTo>
                      <a:pt x="3" y="465"/>
                    </a:lnTo>
                    <a:lnTo>
                      <a:pt x="1" y="467"/>
                    </a:lnTo>
                    <a:lnTo>
                      <a:pt x="0" y="465"/>
                    </a:lnTo>
                    <a:lnTo>
                      <a:pt x="0" y="465"/>
                    </a:lnTo>
                    <a:lnTo>
                      <a:pt x="0" y="463"/>
                    </a:lnTo>
                    <a:lnTo>
                      <a:pt x="0" y="463"/>
                    </a:lnTo>
                    <a:close/>
                    <a:moveTo>
                      <a:pt x="0" y="421"/>
                    </a:moveTo>
                    <a:lnTo>
                      <a:pt x="0" y="405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3" y="403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5" y="421"/>
                    </a:lnTo>
                    <a:lnTo>
                      <a:pt x="3" y="423"/>
                    </a:lnTo>
                    <a:lnTo>
                      <a:pt x="1" y="425"/>
                    </a:lnTo>
                    <a:lnTo>
                      <a:pt x="0" y="423"/>
                    </a:lnTo>
                    <a:lnTo>
                      <a:pt x="0" y="423"/>
                    </a:lnTo>
                    <a:lnTo>
                      <a:pt x="0" y="421"/>
                    </a:lnTo>
                    <a:lnTo>
                      <a:pt x="0" y="421"/>
                    </a:lnTo>
                    <a:close/>
                    <a:moveTo>
                      <a:pt x="0" y="380"/>
                    </a:moveTo>
                    <a:lnTo>
                      <a:pt x="0" y="363"/>
                    </a:lnTo>
                    <a:lnTo>
                      <a:pt x="0" y="361"/>
                    </a:lnTo>
                    <a:lnTo>
                      <a:pt x="0" y="3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3" y="361"/>
                    </a:lnTo>
                    <a:lnTo>
                      <a:pt x="3" y="361"/>
                    </a:lnTo>
                    <a:lnTo>
                      <a:pt x="5" y="363"/>
                    </a:lnTo>
                    <a:lnTo>
                      <a:pt x="5" y="380"/>
                    </a:lnTo>
                    <a:lnTo>
                      <a:pt x="3" y="384"/>
                    </a:lnTo>
                    <a:lnTo>
                      <a:pt x="1" y="384"/>
                    </a:lnTo>
                    <a:lnTo>
                      <a:pt x="0" y="384"/>
                    </a:lnTo>
                    <a:lnTo>
                      <a:pt x="0" y="382"/>
                    </a:lnTo>
                    <a:lnTo>
                      <a:pt x="0" y="380"/>
                    </a:lnTo>
                    <a:lnTo>
                      <a:pt x="0" y="380"/>
                    </a:lnTo>
                    <a:close/>
                    <a:moveTo>
                      <a:pt x="0" y="341"/>
                    </a:moveTo>
                    <a:lnTo>
                      <a:pt x="0" y="322"/>
                    </a:lnTo>
                    <a:lnTo>
                      <a:pt x="0" y="322"/>
                    </a:lnTo>
                    <a:lnTo>
                      <a:pt x="0" y="320"/>
                    </a:lnTo>
                    <a:lnTo>
                      <a:pt x="1" y="320"/>
                    </a:lnTo>
                    <a:lnTo>
                      <a:pt x="1" y="320"/>
                    </a:lnTo>
                    <a:lnTo>
                      <a:pt x="3" y="320"/>
                    </a:lnTo>
                    <a:lnTo>
                      <a:pt x="3" y="320"/>
                    </a:lnTo>
                    <a:lnTo>
                      <a:pt x="5" y="322"/>
                    </a:lnTo>
                    <a:lnTo>
                      <a:pt x="5" y="341"/>
                    </a:lnTo>
                    <a:lnTo>
                      <a:pt x="3" y="342"/>
                    </a:lnTo>
                    <a:lnTo>
                      <a:pt x="1" y="342"/>
                    </a:lnTo>
                    <a:lnTo>
                      <a:pt x="0" y="342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0" y="341"/>
                    </a:lnTo>
                    <a:close/>
                    <a:moveTo>
                      <a:pt x="0" y="299"/>
                    </a:moveTo>
                    <a:lnTo>
                      <a:pt x="0" y="280"/>
                    </a:lnTo>
                    <a:lnTo>
                      <a:pt x="0" y="280"/>
                    </a:lnTo>
                    <a:lnTo>
                      <a:pt x="0" y="278"/>
                    </a:lnTo>
                    <a:lnTo>
                      <a:pt x="1" y="278"/>
                    </a:lnTo>
                    <a:lnTo>
                      <a:pt x="1" y="278"/>
                    </a:lnTo>
                    <a:lnTo>
                      <a:pt x="3" y="278"/>
                    </a:lnTo>
                    <a:lnTo>
                      <a:pt x="3" y="278"/>
                    </a:lnTo>
                    <a:lnTo>
                      <a:pt x="5" y="280"/>
                    </a:lnTo>
                    <a:lnTo>
                      <a:pt x="5" y="299"/>
                    </a:lnTo>
                    <a:lnTo>
                      <a:pt x="3" y="301"/>
                    </a:lnTo>
                    <a:lnTo>
                      <a:pt x="1" y="301"/>
                    </a:lnTo>
                    <a:lnTo>
                      <a:pt x="0" y="301"/>
                    </a:lnTo>
                    <a:lnTo>
                      <a:pt x="0" y="299"/>
                    </a:lnTo>
                    <a:lnTo>
                      <a:pt x="0" y="299"/>
                    </a:lnTo>
                    <a:lnTo>
                      <a:pt x="0" y="299"/>
                    </a:lnTo>
                    <a:close/>
                    <a:moveTo>
                      <a:pt x="0" y="258"/>
                    </a:moveTo>
                    <a:lnTo>
                      <a:pt x="0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3" y="237"/>
                    </a:lnTo>
                    <a:lnTo>
                      <a:pt x="5" y="239"/>
                    </a:lnTo>
                    <a:lnTo>
                      <a:pt x="5" y="258"/>
                    </a:lnTo>
                    <a:lnTo>
                      <a:pt x="3" y="260"/>
                    </a:lnTo>
                    <a:lnTo>
                      <a:pt x="1" y="260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58"/>
                    </a:lnTo>
                    <a:close/>
                    <a:moveTo>
                      <a:pt x="0" y="216"/>
                    </a:moveTo>
                    <a:lnTo>
                      <a:pt x="0" y="199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1" y="196"/>
                    </a:lnTo>
                    <a:lnTo>
                      <a:pt x="1" y="196"/>
                    </a:lnTo>
                    <a:lnTo>
                      <a:pt x="3" y="196"/>
                    </a:lnTo>
                    <a:lnTo>
                      <a:pt x="3" y="196"/>
                    </a:lnTo>
                    <a:lnTo>
                      <a:pt x="5" y="199"/>
                    </a:lnTo>
                    <a:lnTo>
                      <a:pt x="5" y="216"/>
                    </a:lnTo>
                    <a:lnTo>
                      <a:pt x="3" y="218"/>
                    </a:lnTo>
                    <a:lnTo>
                      <a:pt x="1" y="22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6"/>
                    </a:lnTo>
                    <a:close/>
                    <a:moveTo>
                      <a:pt x="0" y="175"/>
                    </a:moveTo>
                    <a:lnTo>
                      <a:pt x="0" y="158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3" y="154"/>
                    </a:lnTo>
                    <a:lnTo>
                      <a:pt x="3" y="156"/>
                    </a:lnTo>
                    <a:lnTo>
                      <a:pt x="5" y="158"/>
                    </a:lnTo>
                    <a:lnTo>
                      <a:pt x="5" y="175"/>
                    </a:lnTo>
                    <a:lnTo>
                      <a:pt x="3" y="177"/>
                    </a:lnTo>
                    <a:lnTo>
                      <a:pt x="1" y="179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0" y="175"/>
                    </a:lnTo>
                    <a:close/>
                    <a:moveTo>
                      <a:pt x="0" y="134"/>
                    </a:moveTo>
                    <a:lnTo>
                      <a:pt x="0" y="117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" y="113"/>
                    </a:lnTo>
                    <a:lnTo>
                      <a:pt x="1" y="113"/>
                    </a:lnTo>
                    <a:lnTo>
                      <a:pt x="3" y="113"/>
                    </a:lnTo>
                    <a:lnTo>
                      <a:pt x="3" y="115"/>
                    </a:lnTo>
                    <a:lnTo>
                      <a:pt x="5" y="117"/>
                    </a:lnTo>
                    <a:lnTo>
                      <a:pt x="5" y="134"/>
                    </a:lnTo>
                    <a:lnTo>
                      <a:pt x="3" y="136"/>
                    </a:lnTo>
                    <a:lnTo>
                      <a:pt x="1" y="137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0" y="134"/>
                    </a:lnTo>
                    <a:close/>
                    <a:moveTo>
                      <a:pt x="0" y="92"/>
                    </a:moveTo>
                    <a:lnTo>
                      <a:pt x="0" y="75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1" y="72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5" y="75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1" y="96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  <a:moveTo>
                      <a:pt x="0" y="51"/>
                    </a:moveTo>
                    <a:lnTo>
                      <a:pt x="0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5" y="34"/>
                    </a:lnTo>
                    <a:lnTo>
                      <a:pt x="5" y="51"/>
                    </a:lnTo>
                    <a:lnTo>
                      <a:pt x="3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51"/>
                    </a:lnTo>
                    <a:close/>
                    <a:moveTo>
                      <a:pt x="0" y="1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0" name="Rectangle 26"/>
              <p:cNvSpPr>
                <a:spLocks noChangeArrowheads="1"/>
              </p:cNvSpPr>
              <p:nvPr/>
            </p:nvSpPr>
            <p:spPr bwMode="auto">
              <a:xfrm>
                <a:off x="2375" y="683"/>
                <a:ext cx="162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Symbol" pitchFamily="18" charset="2"/>
                  </a:rPr>
                  <a:t>a</a:t>
                </a:r>
                <a:endParaRPr lang="en-US"/>
              </a:p>
            </p:txBody>
          </p:sp>
          <p:sp>
            <p:nvSpPr>
              <p:cNvPr id="246811" name="Freeform 27"/>
              <p:cNvSpPr>
                <a:spLocks/>
              </p:cNvSpPr>
              <p:nvPr/>
            </p:nvSpPr>
            <p:spPr bwMode="auto">
              <a:xfrm>
                <a:off x="2333" y="1005"/>
                <a:ext cx="162" cy="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17" y="0"/>
                  </a:cxn>
                  <a:cxn ang="0">
                    <a:pos x="23" y="0"/>
                  </a:cxn>
                  <a:cxn ang="0">
                    <a:pos x="30" y="0"/>
                  </a:cxn>
                  <a:cxn ang="0">
                    <a:pos x="36" y="0"/>
                  </a:cxn>
                  <a:cxn ang="0">
                    <a:pos x="42" y="2"/>
                  </a:cxn>
                  <a:cxn ang="0">
                    <a:pos x="51" y="2"/>
                  </a:cxn>
                  <a:cxn ang="0">
                    <a:pos x="61" y="3"/>
                  </a:cxn>
                  <a:cxn ang="0">
                    <a:pos x="68" y="5"/>
                  </a:cxn>
                  <a:cxn ang="0">
                    <a:pos x="76" y="7"/>
                  </a:cxn>
                  <a:cxn ang="0">
                    <a:pos x="85" y="11"/>
                  </a:cxn>
                  <a:cxn ang="0">
                    <a:pos x="96" y="13"/>
                  </a:cxn>
                  <a:cxn ang="0">
                    <a:pos x="108" y="17"/>
                  </a:cxn>
                  <a:cxn ang="0">
                    <a:pos x="119" y="22"/>
                  </a:cxn>
                  <a:cxn ang="0">
                    <a:pos x="128" y="28"/>
                  </a:cxn>
                  <a:cxn ang="0">
                    <a:pos x="138" y="32"/>
                  </a:cxn>
                  <a:cxn ang="0">
                    <a:pos x="147" y="37"/>
                  </a:cxn>
                  <a:cxn ang="0">
                    <a:pos x="156" y="41"/>
                  </a:cxn>
                  <a:cxn ang="0">
                    <a:pos x="162" y="43"/>
                  </a:cxn>
                </a:cxnLst>
                <a:rect l="0" t="0" r="r" b="b"/>
                <a:pathLst>
                  <a:path w="162" h="43">
                    <a:moveTo>
                      <a:pt x="0" y="0"/>
                    </a:moveTo>
                    <a:lnTo>
                      <a:pt x="8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51" y="2"/>
                    </a:lnTo>
                    <a:lnTo>
                      <a:pt x="61" y="3"/>
                    </a:lnTo>
                    <a:lnTo>
                      <a:pt x="68" y="5"/>
                    </a:lnTo>
                    <a:lnTo>
                      <a:pt x="76" y="7"/>
                    </a:lnTo>
                    <a:lnTo>
                      <a:pt x="85" y="11"/>
                    </a:lnTo>
                    <a:lnTo>
                      <a:pt x="96" y="13"/>
                    </a:lnTo>
                    <a:lnTo>
                      <a:pt x="108" y="17"/>
                    </a:lnTo>
                    <a:lnTo>
                      <a:pt x="119" y="22"/>
                    </a:lnTo>
                    <a:lnTo>
                      <a:pt x="128" y="28"/>
                    </a:lnTo>
                    <a:lnTo>
                      <a:pt x="138" y="32"/>
                    </a:lnTo>
                    <a:lnTo>
                      <a:pt x="147" y="37"/>
                    </a:lnTo>
                    <a:lnTo>
                      <a:pt x="156" y="41"/>
                    </a:lnTo>
                    <a:lnTo>
                      <a:pt x="162" y="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2" name="Freeform 28"/>
              <p:cNvSpPr>
                <a:spLocks noEditPoints="1"/>
              </p:cNvSpPr>
              <p:nvPr/>
            </p:nvSpPr>
            <p:spPr bwMode="auto">
              <a:xfrm>
                <a:off x="2330" y="602"/>
                <a:ext cx="434" cy="6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6"/>
                  </a:cxn>
                  <a:cxn ang="0">
                    <a:pos x="1" y="6"/>
                  </a:cxn>
                  <a:cxn ang="0">
                    <a:pos x="1" y="0"/>
                  </a:cxn>
                  <a:cxn ang="0">
                    <a:pos x="62" y="0"/>
                  </a:cxn>
                  <a:cxn ang="0">
                    <a:pos x="64" y="2"/>
                  </a:cxn>
                  <a:cxn ang="0">
                    <a:pos x="62" y="6"/>
                  </a:cxn>
                  <a:cxn ang="0">
                    <a:pos x="41" y="2"/>
                  </a:cxn>
                  <a:cxn ang="0">
                    <a:pos x="45" y="0"/>
                  </a:cxn>
                  <a:cxn ang="0">
                    <a:pos x="105" y="0"/>
                  </a:cxn>
                  <a:cxn ang="0">
                    <a:pos x="105" y="6"/>
                  </a:cxn>
                  <a:cxn ang="0">
                    <a:pos x="84" y="6"/>
                  </a:cxn>
                  <a:cxn ang="0">
                    <a:pos x="84" y="0"/>
                  </a:cxn>
                  <a:cxn ang="0">
                    <a:pos x="144" y="0"/>
                  </a:cxn>
                  <a:cxn ang="0">
                    <a:pos x="146" y="2"/>
                  </a:cxn>
                  <a:cxn ang="0">
                    <a:pos x="144" y="6"/>
                  </a:cxn>
                  <a:cxn ang="0">
                    <a:pos x="124" y="2"/>
                  </a:cxn>
                  <a:cxn ang="0">
                    <a:pos x="126" y="0"/>
                  </a:cxn>
                  <a:cxn ang="0">
                    <a:pos x="188" y="0"/>
                  </a:cxn>
                  <a:cxn ang="0">
                    <a:pos x="188" y="6"/>
                  </a:cxn>
                  <a:cxn ang="0">
                    <a:pos x="167" y="6"/>
                  </a:cxn>
                  <a:cxn ang="0">
                    <a:pos x="167" y="0"/>
                  </a:cxn>
                  <a:cxn ang="0">
                    <a:pos x="225" y="0"/>
                  </a:cxn>
                  <a:cxn ang="0">
                    <a:pos x="229" y="2"/>
                  </a:cxn>
                  <a:cxn ang="0">
                    <a:pos x="225" y="6"/>
                  </a:cxn>
                  <a:cxn ang="0">
                    <a:pos x="205" y="2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9" y="6"/>
                  </a:cxn>
                  <a:cxn ang="0">
                    <a:pos x="248" y="6"/>
                  </a:cxn>
                  <a:cxn ang="0">
                    <a:pos x="248" y="0"/>
                  </a:cxn>
                  <a:cxn ang="0">
                    <a:pos x="308" y="0"/>
                  </a:cxn>
                  <a:cxn ang="0">
                    <a:pos x="312" y="2"/>
                  </a:cxn>
                  <a:cxn ang="0">
                    <a:pos x="308" y="6"/>
                  </a:cxn>
                  <a:cxn ang="0">
                    <a:pos x="287" y="2"/>
                  </a:cxn>
                  <a:cxn ang="0">
                    <a:pos x="291" y="0"/>
                  </a:cxn>
                  <a:cxn ang="0">
                    <a:pos x="351" y="0"/>
                  </a:cxn>
                  <a:cxn ang="0">
                    <a:pos x="351" y="6"/>
                  </a:cxn>
                  <a:cxn ang="0">
                    <a:pos x="331" y="6"/>
                  </a:cxn>
                  <a:cxn ang="0">
                    <a:pos x="331" y="0"/>
                  </a:cxn>
                  <a:cxn ang="0">
                    <a:pos x="391" y="0"/>
                  </a:cxn>
                  <a:cxn ang="0">
                    <a:pos x="393" y="2"/>
                  </a:cxn>
                  <a:cxn ang="0">
                    <a:pos x="391" y="6"/>
                  </a:cxn>
                  <a:cxn ang="0">
                    <a:pos x="370" y="2"/>
                  </a:cxn>
                  <a:cxn ang="0">
                    <a:pos x="374" y="0"/>
                  </a:cxn>
                  <a:cxn ang="0">
                    <a:pos x="434" y="0"/>
                  </a:cxn>
                  <a:cxn ang="0">
                    <a:pos x="434" y="6"/>
                  </a:cxn>
                  <a:cxn ang="0">
                    <a:pos x="414" y="6"/>
                  </a:cxn>
                  <a:cxn ang="0">
                    <a:pos x="414" y="0"/>
                  </a:cxn>
                </a:cxnLst>
                <a:rect l="0" t="0" r="r" b="b"/>
                <a:pathLst>
                  <a:path w="434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3" y="6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6"/>
                    </a:lnTo>
                    <a:lnTo>
                      <a:pt x="103" y="6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2" y="6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6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6" y="6"/>
                    </a:lnTo>
                    <a:lnTo>
                      <a:pt x="124" y="6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6"/>
                    </a:lnTo>
                    <a:lnTo>
                      <a:pt x="186" y="6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7" y="6"/>
                    </a:lnTo>
                    <a:lnTo>
                      <a:pt x="165" y="6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6"/>
                    </a:lnTo>
                    <a:lnTo>
                      <a:pt x="227" y="6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6"/>
                    </a:lnTo>
                    <a:lnTo>
                      <a:pt x="207" y="6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6"/>
                    </a:lnTo>
                    <a:lnTo>
                      <a:pt x="269" y="6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6"/>
                    </a:lnTo>
                    <a:lnTo>
                      <a:pt x="248" y="6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6"/>
                    </a:lnTo>
                    <a:lnTo>
                      <a:pt x="310" y="6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6"/>
                    </a:lnTo>
                    <a:lnTo>
                      <a:pt x="289" y="6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6"/>
                    </a:lnTo>
                    <a:lnTo>
                      <a:pt x="351" y="6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6"/>
                    </a:lnTo>
                    <a:lnTo>
                      <a:pt x="331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6"/>
                    </a:lnTo>
                    <a:lnTo>
                      <a:pt x="393" y="6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2" y="6"/>
                    </a:lnTo>
                    <a:lnTo>
                      <a:pt x="370" y="6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6"/>
                    </a:lnTo>
                    <a:lnTo>
                      <a:pt x="432" y="6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4" y="6"/>
                    </a:lnTo>
                    <a:lnTo>
                      <a:pt x="412" y="6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5" name="Freeform 61"/>
              <p:cNvSpPr>
                <a:spLocks noEditPoints="1"/>
              </p:cNvSpPr>
              <p:nvPr/>
            </p:nvSpPr>
            <p:spPr bwMode="auto">
              <a:xfrm>
                <a:off x="1953" y="2561"/>
                <a:ext cx="47" cy="935"/>
              </a:xfrm>
              <a:custGeom>
                <a:avLst/>
                <a:gdLst/>
                <a:ahLst/>
                <a:cxnLst>
                  <a:cxn ang="0">
                    <a:pos x="21" y="933"/>
                  </a:cxn>
                  <a:cxn ang="0">
                    <a:pos x="21" y="39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3" y="35"/>
                  </a:cxn>
                  <a:cxn ang="0">
                    <a:pos x="25" y="35"/>
                  </a:cxn>
                  <a:cxn ang="0">
                    <a:pos x="25" y="35"/>
                  </a:cxn>
                  <a:cxn ang="0">
                    <a:pos x="27" y="37"/>
                  </a:cxn>
                  <a:cxn ang="0">
                    <a:pos x="27" y="39"/>
                  </a:cxn>
                  <a:cxn ang="0">
                    <a:pos x="27" y="933"/>
                  </a:cxn>
                  <a:cxn ang="0">
                    <a:pos x="27" y="935"/>
                  </a:cxn>
                  <a:cxn ang="0">
                    <a:pos x="25" y="935"/>
                  </a:cxn>
                  <a:cxn ang="0">
                    <a:pos x="21" y="935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0" y="47"/>
                  </a:cxn>
                  <a:cxn ang="0">
                    <a:pos x="25" y="0"/>
                  </a:cxn>
                  <a:cxn ang="0">
                    <a:pos x="47" y="47"/>
                  </a:cxn>
                  <a:cxn ang="0">
                    <a:pos x="0" y="47"/>
                  </a:cxn>
                </a:cxnLst>
                <a:rect l="0" t="0" r="r" b="b"/>
                <a:pathLst>
                  <a:path w="47" h="935">
                    <a:moveTo>
                      <a:pt x="21" y="933"/>
                    </a:moveTo>
                    <a:lnTo>
                      <a:pt x="21" y="39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3" y="35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7" y="37"/>
                    </a:lnTo>
                    <a:lnTo>
                      <a:pt x="27" y="39"/>
                    </a:lnTo>
                    <a:lnTo>
                      <a:pt x="27" y="933"/>
                    </a:lnTo>
                    <a:lnTo>
                      <a:pt x="27" y="935"/>
                    </a:lnTo>
                    <a:lnTo>
                      <a:pt x="25" y="935"/>
                    </a:lnTo>
                    <a:lnTo>
                      <a:pt x="21" y="935"/>
                    </a:lnTo>
                    <a:lnTo>
                      <a:pt x="21" y="933"/>
                    </a:lnTo>
                    <a:lnTo>
                      <a:pt x="21" y="933"/>
                    </a:lnTo>
                    <a:lnTo>
                      <a:pt x="21" y="933"/>
                    </a:lnTo>
                    <a:close/>
                    <a:moveTo>
                      <a:pt x="0" y="47"/>
                    </a:moveTo>
                    <a:lnTo>
                      <a:pt x="25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6" name="Rectangle 62"/>
              <p:cNvSpPr>
                <a:spLocks noChangeArrowheads="1"/>
              </p:cNvSpPr>
              <p:nvPr/>
            </p:nvSpPr>
            <p:spPr bwMode="auto">
              <a:xfrm>
                <a:off x="2027" y="2769"/>
                <a:ext cx="1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/>
              </a:p>
            </p:txBody>
          </p:sp>
          <p:sp>
            <p:nvSpPr>
              <p:cNvPr id="246847" name="Rectangle 63"/>
              <p:cNvSpPr>
                <a:spLocks noChangeArrowheads="1"/>
              </p:cNvSpPr>
              <p:nvPr/>
            </p:nvSpPr>
            <p:spPr bwMode="auto">
              <a:xfrm>
                <a:off x="2111" y="2356"/>
                <a:ext cx="10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gz</a:t>
                </a:r>
                <a:endParaRPr lang="en-US"/>
              </a:p>
            </p:txBody>
          </p:sp>
          <p:sp>
            <p:nvSpPr>
              <p:cNvPr id="246848" name="Rectangle 64"/>
              <p:cNvSpPr>
                <a:spLocks noChangeArrowheads="1"/>
              </p:cNvSpPr>
              <p:nvPr/>
            </p:nvSpPr>
            <p:spPr bwMode="auto">
              <a:xfrm>
                <a:off x="1790" y="2356"/>
                <a:ext cx="6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246849" name="Rectangle 65"/>
              <p:cNvSpPr>
                <a:spLocks noChangeArrowheads="1"/>
              </p:cNvSpPr>
              <p:nvPr/>
            </p:nvSpPr>
            <p:spPr bwMode="auto">
              <a:xfrm>
                <a:off x="2045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Symbol" pitchFamily="18" charset="2"/>
                  </a:rPr>
                  <a:t>r</a:t>
                </a:r>
                <a:endParaRPr lang="en-US"/>
              </a:p>
            </p:txBody>
          </p:sp>
          <p:sp>
            <p:nvSpPr>
              <p:cNvPr id="246850" name="Rectangle 66"/>
              <p:cNvSpPr>
                <a:spLocks noChangeArrowheads="1"/>
              </p:cNvSpPr>
              <p:nvPr/>
            </p:nvSpPr>
            <p:spPr bwMode="auto">
              <a:xfrm>
                <a:off x="1972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-</a:t>
                </a:r>
                <a:endParaRPr lang="en-US"/>
              </a:p>
            </p:txBody>
          </p:sp>
          <p:sp>
            <p:nvSpPr>
              <p:cNvPr id="246851" name="Rectangle 67"/>
              <p:cNvSpPr>
                <a:spLocks noChangeArrowheads="1"/>
              </p:cNvSpPr>
              <p:nvPr/>
            </p:nvSpPr>
            <p:spPr bwMode="auto">
              <a:xfrm>
                <a:off x="1878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52" name="Line 68"/>
              <p:cNvSpPr>
                <a:spLocks noChangeShapeType="1"/>
              </p:cNvSpPr>
              <p:nvPr/>
            </p:nvSpPr>
            <p:spPr bwMode="auto">
              <a:xfrm>
                <a:off x="1933" y="349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65" name="Rectangle 81"/>
              <p:cNvSpPr>
                <a:spLocks noChangeArrowheads="1"/>
              </p:cNvSpPr>
              <p:nvPr/>
            </p:nvSpPr>
            <p:spPr bwMode="auto">
              <a:xfrm>
                <a:off x="1201" y="1716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66" name="Rectangle 82"/>
              <p:cNvSpPr>
                <a:spLocks noChangeArrowheads="1"/>
              </p:cNvSpPr>
              <p:nvPr/>
            </p:nvSpPr>
            <p:spPr bwMode="auto">
              <a:xfrm>
                <a:off x="946" y="1716"/>
                <a:ext cx="21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half</a:t>
                </a:r>
                <a:endParaRPr lang="en-US"/>
              </a:p>
            </p:txBody>
          </p:sp>
          <p:sp>
            <p:nvSpPr>
              <p:cNvPr id="246867" name="Rectangle 83"/>
              <p:cNvSpPr>
                <a:spLocks noChangeArrowheads="1"/>
              </p:cNvSpPr>
              <p:nvPr/>
            </p:nvSpPr>
            <p:spPr bwMode="auto">
              <a:xfrm>
                <a:off x="653" y="1716"/>
                <a:ext cx="23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with</a:t>
                </a:r>
                <a:endParaRPr lang="en-US"/>
              </a:p>
            </p:txBody>
          </p:sp>
          <p:sp>
            <p:nvSpPr>
              <p:cNvPr id="246868" name="Rectangle 84"/>
              <p:cNvSpPr>
                <a:spLocks noChangeArrowheads="1"/>
              </p:cNvSpPr>
              <p:nvPr/>
            </p:nvSpPr>
            <p:spPr bwMode="auto">
              <a:xfrm>
                <a:off x="128" y="1716"/>
                <a:ext cx="4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compare</a:t>
                </a:r>
                <a:endParaRPr lang="en-US"/>
              </a:p>
            </p:txBody>
          </p:sp>
          <p:sp>
            <p:nvSpPr>
              <p:cNvPr id="246869" name="Rectangle 85"/>
              <p:cNvSpPr>
                <a:spLocks noChangeArrowheads="1"/>
              </p:cNvSpPr>
              <p:nvPr/>
            </p:nvSpPr>
            <p:spPr bwMode="auto">
              <a:xfrm>
                <a:off x="1488" y="1515"/>
                <a:ext cx="128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be</a:t>
                </a:r>
                <a:endParaRPr lang="en-US"/>
              </a:p>
            </p:txBody>
          </p:sp>
          <p:sp>
            <p:nvSpPr>
              <p:cNvPr id="246870" name="Rectangle 86"/>
              <p:cNvSpPr>
                <a:spLocks noChangeArrowheads="1"/>
              </p:cNvSpPr>
              <p:nvPr/>
            </p:nvSpPr>
            <p:spPr bwMode="auto">
              <a:xfrm>
                <a:off x="1197" y="1515"/>
                <a:ext cx="257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must</a:t>
                </a:r>
                <a:endParaRPr lang="en-US"/>
              </a:p>
            </p:txBody>
          </p:sp>
          <p:sp>
            <p:nvSpPr>
              <p:cNvPr id="246871" name="Rectangle 87"/>
              <p:cNvSpPr>
                <a:spLocks noChangeArrowheads="1"/>
              </p:cNvSpPr>
              <p:nvPr/>
            </p:nvSpPr>
            <p:spPr bwMode="auto">
              <a:xfrm>
                <a:off x="762" y="1515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72" name="Rectangle 88"/>
              <p:cNvSpPr>
                <a:spLocks noChangeArrowheads="1"/>
              </p:cNvSpPr>
              <p:nvPr/>
            </p:nvSpPr>
            <p:spPr bwMode="auto">
              <a:xfrm>
                <a:off x="134" y="1515"/>
                <a:ext cx="513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Meniscus</a:t>
                </a:r>
                <a:endParaRPr lang="en-US"/>
              </a:p>
            </p:txBody>
          </p:sp>
          <p:sp>
            <p:nvSpPr>
              <p:cNvPr id="246881" name="Rectangle 97"/>
              <p:cNvSpPr>
                <a:spLocks noChangeArrowheads="1"/>
              </p:cNvSpPr>
              <p:nvPr/>
            </p:nvSpPr>
            <p:spPr bwMode="auto">
              <a:xfrm>
                <a:off x="657" y="1500"/>
                <a:ext cx="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92" name="Rectangle 108"/>
              <p:cNvSpPr>
                <a:spLocks noChangeArrowheads="1"/>
              </p:cNvSpPr>
              <p:nvPr/>
            </p:nvSpPr>
            <p:spPr bwMode="auto">
              <a:xfrm>
                <a:off x="1613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/>
              </a:p>
            </p:txBody>
          </p:sp>
          <p:sp>
            <p:nvSpPr>
              <p:cNvPr id="246893" name="Rectangle 109"/>
              <p:cNvSpPr>
                <a:spLocks noChangeArrowheads="1"/>
              </p:cNvSpPr>
              <p:nvPr/>
            </p:nvSpPr>
            <p:spPr bwMode="auto">
              <a:xfrm>
                <a:off x="1150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endParaRPr lang="en-US"/>
              </a:p>
            </p:txBody>
          </p:sp>
          <p:sp>
            <p:nvSpPr>
              <p:cNvPr id="246896" name="Rectangle 112"/>
              <p:cNvSpPr>
                <a:spLocks noChangeArrowheads="1"/>
              </p:cNvSpPr>
              <p:nvPr/>
            </p:nvSpPr>
            <p:spPr bwMode="auto">
              <a:xfrm>
                <a:off x="256" y="73"/>
                <a:ext cx="500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Capillarity (as the simplest model of the unsaturated zone)</a:t>
                </a:r>
                <a:endParaRPr lang="en-US" dirty="0"/>
              </a:p>
            </p:txBody>
          </p:sp>
          <p:sp>
            <p:nvSpPr>
              <p:cNvPr id="246897" name="Rectangle 113"/>
              <p:cNvSpPr>
                <a:spLocks noChangeArrowheads="1"/>
              </p:cNvSpPr>
              <p:nvPr/>
            </p:nvSpPr>
            <p:spPr bwMode="auto">
              <a:xfrm>
                <a:off x="256" y="391"/>
                <a:ext cx="828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246898" name="Object 114"/>
              <p:cNvGraphicFramePr>
                <a:graphicFrameLocks noChangeAspect="1"/>
              </p:cNvGraphicFramePr>
              <p:nvPr/>
            </p:nvGraphicFramePr>
            <p:xfrm>
              <a:off x="0" y="1979"/>
              <a:ext cx="1552" cy="8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064" name="Equation" r:id="rId4" imgW="1752480" imgH="914400" progId="Equation.3">
                      <p:embed/>
                    </p:oleObj>
                  </mc:Choice>
                  <mc:Fallback>
                    <p:oleObj name="Equation" r:id="rId4" imgW="1752480" imgH="914400" progId="Equation.3">
                      <p:embed/>
                      <p:pic>
                        <p:nvPicPr>
                          <p:cNvPr id="0" name="Picture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79"/>
                            <a:ext cx="1552" cy="8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6900" name="Object 116"/>
            <p:cNvGraphicFramePr>
              <a:graphicFrameLocks noChangeAspect="1"/>
            </p:cNvGraphicFramePr>
            <p:nvPr/>
          </p:nvGraphicFramePr>
          <p:xfrm>
            <a:off x="3424" y="709"/>
            <a:ext cx="2178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065" name="Equation" r:id="rId6" imgW="1193760" imgH="927000" progId="Equation.3">
                    <p:embed/>
                  </p:oleObj>
                </mc:Choice>
                <mc:Fallback>
                  <p:oleObj name="Equation" r:id="rId6" imgW="1193760" imgH="927000" progId="Equation.3">
                    <p:embed/>
                    <p:pic>
                      <p:nvPicPr>
                        <p:cNvPr id="0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709"/>
                          <a:ext cx="2178" cy="16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61107C-B0F5-EC4B-A66C-E796B5ED3E7A}"/>
              </a:ext>
            </a:extLst>
          </p:cNvPr>
          <p:cNvSpPr txBox="1"/>
          <p:nvPr/>
        </p:nvSpPr>
        <p:spPr>
          <a:xfrm>
            <a:off x="827584" y="260648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unsaturated zone may be viewed as a set of tubes (straws) with a</a:t>
            </a:r>
          </a:p>
          <a:p>
            <a:r>
              <a:rPr lang="en-US" dirty="0"/>
              <a:t>distribution of widths. Capillary rise depends on tube width.</a:t>
            </a:r>
          </a:p>
        </p:txBody>
      </p:sp>
      <p:pic>
        <p:nvPicPr>
          <p:cNvPr id="378894" name="Picture 14">
            <a:extLst>
              <a:ext uri="{FF2B5EF4-FFF2-40B4-BE49-F238E27FC236}">
                <a16:creationId xmlns:a16="http://schemas.microsoft.com/office/drawing/2014/main" id="{48DF8BEE-266B-5747-8F3A-0F17601C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06979"/>
            <a:ext cx="29591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896" name="Picture 16">
            <a:extLst>
              <a:ext uri="{FF2B5EF4-FFF2-40B4-BE49-F238E27FC236}">
                <a16:creationId xmlns:a16="http://schemas.microsoft.com/office/drawing/2014/main" id="{CB9DF42E-E5DE-7445-A5DF-B4D8D07AA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06979"/>
            <a:ext cx="30226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475F25CA-8C71-8948-B224-9D43DC943E23}"/>
              </a:ext>
            </a:extLst>
          </p:cNvPr>
          <p:cNvSpPr/>
          <p:nvPr/>
        </p:nvSpPr>
        <p:spPr>
          <a:xfrm>
            <a:off x="1043608" y="5862345"/>
            <a:ext cx="3022600" cy="518983"/>
          </a:xfrm>
          <a:custGeom>
            <a:avLst/>
            <a:gdLst>
              <a:gd name="connsiteX0" fmla="*/ 0 w 3225114"/>
              <a:gd name="connsiteY0" fmla="*/ 0 h 518983"/>
              <a:gd name="connsiteX1" fmla="*/ 0 w 3225114"/>
              <a:gd name="connsiteY1" fmla="*/ 518983 h 518983"/>
              <a:gd name="connsiteX2" fmla="*/ 3225114 w 3225114"/>
              <a:gd name="connsiteY2" fmla="*/ 518983 h 518983"/>
              <a:gd name="connsiteX3" fmla="*/ 3225114 w 3225114"/>
              <a:gd name="connsiteY3" fmla="*/ 61783 h 51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14" h="518983">
                <a:moveTo>
                  <a:pt x="0" y="0"/>
                </a:moveTo>
                <a:lnTo>
                  <a:pt x="0" y="518983"/>
                </a:lnTo>
                <a:lnTo>
                  <a:pt x="3225114" y="518983"/>
                </a:lnTo>
                <a:lnTo>
                  <a:pt x="3225114" y="61783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3A33A5-A763-C348-B6FF-F7AB40283F7E}"/>
              </a:ext>
            </a:extLst>
          </p:cNvPr>
          <p:cNvSpPr/>
          <p:nvPr/>
        </p:nvSpPr>
        <p:spPr>
          <a:xfrm>
            <a:off x="1043608" y="6026530"/>
            <a:ext cx="3022600" cy="3547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849CFBC-38C1-884E-AA83-60A1E4894FD2}"/>
              </a:ext>
            </a:extLst>
          </p:cNvPr>
          <p:cNvSpPr/>
          <p:nvPr/>
        </p:nvSpPr>
        <p:spPr>
          <a:xfrm>
            <a:off x="5522258" y="1299883"/>
            <a:ext cx="1748117" cy="4715436"/>
          </a:xfrm>
          <a:custGeom>
            <a:avLst/>
            <a:gdLst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1093694 w 1810870"/>
              <a:gd name="connsiteY2" fmla="*/ 3666565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1093694 w 1810870"/>
              <a:gd name="connsiteY2" fmla="*/ 3666565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1093694 w 1748117"/>
              <a:gd name="connsiteY2" fmla="*/ 3666565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1093694 w 1748117"/>
              <a:gd name="connsiteY2" fmla="*/ 3666565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932330 w 1748117"/>
              <a:gd name="connsiteY2" fmla="*/ 3541059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117" h="4715436">
                <a:moveTo>
                  <a:pt x="1748117" y="4715436"/>
                </a:moveTo>
                <a:cubicBezTo>
                  <a:pt x="1736164" y="4548094"/>
                  <a:pt x="1749611" y="4453965"/>
                  <a:pt x="1613647" y="4258236"/>
                </a:cubicBezTo>
                <a:cubicBezTo>
                  <a:pt x="1477683" y="4062507"/>
                  <a:pt x="1477683" y="4069976"/>
                  <a:pt x="932330" y="3541059"/>
                </a:cubicBezTo>
                <a:cubicBezTo>
                  <a:pt x="386977" y="3012142"/>
                  <a:pt x="379505" y="2750671"/>
                  <a:pt x="224117" y="2160495"/>
                </a:cubicBezTo>
                <a:cubicBezTo>
                  <a:pt x="68729" y="1570319"/>
                  <a:pt x="35858" y="750047"/>
                  <a:pt x="0" y="0"/>
                </a:cubicBez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B33925-1744-3C46-A136-AFBE85946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275" y="6229414"/>
            <a:ext cx="1943100" cy="15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04FD3-10C0-4A49-87A3-7C1D212DA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666" y="5767095"/>
            <a:ext cx="1333500" cy="1905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F109BA-5150-FD48-ACE8-A4C59EA69A83}"/>
              </a:ext>
            </a:extLst>
          </p:cNvPr>
          <p:cNvCxnSpPr>
            <a:cxnSpLocks/>
          </p:cNvCxnSpPr>
          <p:nvPr/>
        </p:nvCxnSpPr>
        <p:spPr>
          <a:xfrm>
            <a:off x="827584" y="5517232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D8D78C-193A-024F-BD89-2ED52DADE36B}"/>
              </a:ext>
            </a:extLst>
          </p:cNvPr>
          <p:cNvCxnSpPr>
            <a:cxnSpLocks/>
          </p:cNvCxnSpPr>
          <p:nvPr/>
        </p:nvCxnSpPr>
        <p:spPr>
          <a:xfrm>
            <a:off x="899592" y="5643318"/>
            <a:ext cx="76318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8B0418-2B43-DB47-942D-8F820E53EA8D}"/>
              </a:ext>
            </a:extLst>
          </p:cNvPr>
          <p:cNvCxnSpPr>
            <a:cxnSpLocks/>
          </p:cNvCxnSpPr>
          <p:nvPr/>
        </p:nvCxnSpPr>
        <p:spPr>
          <a:xfrm>
            <a:off x="7452320" y="6021288"/>
            <a:ext cx="123152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1B4659-1F28-2641-8A16-71218B4D7A2F}"/>
              </a:ext>
            </a:extLst>
          </p:cNvPr>
          <p:cNvCxnSpPr>
            <a:cxnSpLocks/>
          </p:cNvCxnSpPr>
          <p:nvPr/>
        </p:nvCxnSpPr>
        <p:spPr>
          <a:xfrm>
            <a:off x="8100392" y="5301208"/>
            <a:ext cx="0" cy="34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8FCB81F-E2D6-2B4B-987D-F408362003D0}"/>
              </a:ext>
            </a:extLst>
          </p:cNvPr>
          <p:cNvCxnSpPr>
            <a:cxnSpLocks/>
          </p:cNvCxnSpPr>
          <p:nvPr/>
        </p:nvCxnSpPr>
        <p:spPr>
          <a:xfrm>
            <a:off x="8100392" y="6026530"/>
            <a:ext cx="0" cy="34211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2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 cstate="print"/>
          <a:srcRect l="19699" r="21979" b="15654"/>
          <a:stretch>
            <a:fillRect/>
          </a:stretch>
        </p:blipFill>
        <p:spPr bwMode="auto">
          <a:xfrm>
            <a:off x="719534" y="629980"/>
            <a:ext cx="7308850" cy="61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9199F-4C1D-EB42-8F2F-4D150625D420}"/>
              </a:ext>
            </a:extLst>
          </p:cNvPr>
          <p:cNvSpPr txBox="1"/>
          <p:nvPr/>
        </p:nvSpPr>
        <p:spPr>
          <a:xfrm>
            <a:off x="1115616" y="260648"/>
            <a:ext cx="480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Saturation or pF curves for different 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/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 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 cstate="print"/>
          <a:srcRect b="10425"/>
          <a:stretch>
            <a:fillRect/>
          </a:stretch>
        </p:blipFill>
        <p:spPr bwMode="auto">
          <a:xfrm>
            <a:off x="450056" y="320675"/>
            <a:ext cx="8243888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BAF86-81F6-4440-9E3D-86B42C13FEC2}"/>
              </a:ext>
            </a:extLst>
          </p:cNvPr>
          <p:cNvSpPr txBox="1"/>
          <p:nvPr/>
        </p:nvSpPr>
        <p:spPr>
          <a:xfrm>
            <a:off x="1259632" y="136009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Drainage from the unsaturated zone, deep vs shallow water table</a:t>
            </a:r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8763A52E-34D3-1742-B46B-4FEE66D825BF}"/>
              </a:ext>
            </a:extLst>
          </p:cNvPr>
          <p:cNvSpPr/>
          <p:nvPr/>
        </p:nvSpPr>
        <p:spPr>
          <a:xfrm>
            <a:off x="251520" y="1268760"/>
            <a:ext cx="1440160" cy="612648"/>
          </a:xfrm>
          <a:prstGeom prst="borderCallout2">
            <a:avLst>
              <a:gd name="adj1" fmla="val 54287"/>
              <a:gd name="adj2" fmla="val 102024"/>
              <a:gd name="adj3" fmla="val 91600"/>
              <a:gd name="adj4" fmla="val 129215"/>
              <a:gd name="adj5" fmla="val 112500"/>
              <a:gd name="adj6" fmla="val 1770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Actually drained</a:t>
            </a:r>
          </a:p>
        </p:txBody>
      </p:sp>
      <p:sp>
        <p:nvSpPr>
          <p:cNvPr id="5" name="Line Callout 2 4">
            <a:extLst>
              <a:ext uri="{FF2B5EF4-FFF2-40B4-BE49-F238E27FC236}">
                <a16:creationId xmlns:a16="http://schemas.microsoft.com/office/drawing/2014/main" id="{331CB006-E0E3-404B-BBFB-92C62A9A4C35}"/>
              </a:ext>
            </a:extLst>
          </p:cNvPr>
          <p:cNvSpPr/>
          <p:nvPr/>
        </p:nvSpPr>
        <p:spPr>
          <a:xfrm>
            <a:off x="7703840" y="580726"/>
            <a:ext cx="1188640" cy="1048074"/>
          </a:xfrm>
          <a:prstGeom prst="borderCallout2">
            <a:avLst>
              <a:gd name="adj1" fmla="val 20776"/>
              <a:gd name="adj2" fmla="val 1568"/>
              <a:gd name="adj3" fmla="val 16922"/>
              <a:gd name="adj4" fmla="val -52905"/>
              <a:gd name="adj5" fmla="val 40036"/>
              <a:gd name="adj6" fmla="val -1352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Cut-off moisture</a:t>
            </a:r>
          </a:p>
          <a:p>
            <a:pPr algn="ctr"/>
            <a:r>
              <a:rPr lang="en-US" dirty="0"/>
              <a:t>profile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 cstate="print"/>
          <a:srcRect b="14865"/>
          <a:stretch>
            <a:fillRect/>
          </a:stretch>
        </p:blipFill>
        <p:spPr bwMode="auto">
          <a:xfrm>
            <a:off x="1042988" y="690563"/>
            <a:ext cx="7596187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C70A1-D4E2-9342-8755-0B37786A580A}"/>
              </a:ext>
            </a:extLst>
          </p:cNvPr>
          <p:cNvSpPr txBox="1"/>
          <p:nvPr/>
        </p:nvSpPr>
        <p:spPr>
          <a:xfrm>
            <a:off x="1218357" y="260648"/>
            <a:ext cx="670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gravity drainage leaves some water behind </a:t>
            </a:r>
            <a:r>
              <a:rPr lang="en-US" dirty="0">
                <a:sym typeface="Wingdings" pitchFamily="2" charset="2"/>
              </a:rPr>
              <a:t> specific yield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A176-BA25-3F4D-9D27-6A405F8F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CAF3-274A-254A-A69D-4F1FFF4F0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Objectives</a:t>
            </a:r>
          </a:p>
          <a:p>
            <a:r>
              <a:rPr lang="en-NL" dirty="0"/>
              <a:t>Exercises</a:t>
            </a:r>
          </a:p>
          <a:p>
            <a:r>
              <a:rPr lang="en-NL" dirty="0"/>
              <a:t>Irreversible and reversible transient groundwater phenomenae</a:t>
            </a:r>
          </a:p>
          <a:p>
            <a:r>
              <a:rPr lang="en-NL" dirty="0"/>
              <a:t>Transient one-dimensional flow (cross sections)</a:t>
            </a:r>
          </a:p>
          <a:p>
            <a:r>
              <a:rPr lang="en-NL" dirty="0"/>
              <a:t>Transient flow to wells (axial symmetric flow)</a:t>
            </a:r>
          </a:p>
        </p:txBody>
      </p:sp>
    </p:spTree>
    <p:extLst>
      <p:ext uri="{BB962C8B-B14F-4D97-AF65-F5344CB8AC3E}">
        <p14:creationId xmlns:p14="http://schemas.microsoft.com/office/powerpoint/2010/main" val="3181055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-36512" y="260648"/>
            <a:ext cx="9180512" cy="1152103"/>
          </a:xfrm>
        </p:spPr>
        <p:txBody>
          <a:bodyPr/>
          <a:lstStyle/>
          <a:p>
            <a:r>
              <a:rPr lang="en-US" sz="3200" dirty="0"/>
              <a:t>Specific yield vs specific retention.</a:t>
            </a:r>
            <a:br>
              <a:rPr lang="en-US" sz="3200" dirty="0"/>
            </a:br>
            <a:r>
              <a:rPr lang="en-US" sz="2400" dirty="0"/>
              <a:t>(Porosity tends to be smaller for coarser materials)</a:t>
            </a:r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1628775"/>
            <a:ext cx="9217026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todd_6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049" y="170309"/>
            <a:ext cx="7092950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EBED37-8F4D-0647-8EC8-BAEC1E87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3779911" cy="2385320"/>
          </a:xfrm>
        </p:spPr>
        <p:txBody>
          <a:bodyPr/>
          <a:lstStyle/>
          <a:p>
            <a:r>
              <a:rPr lang="en-US" sz="3200" dirty="0"/>
              <a:t>Effect of daily plant transpiration on shallow water table.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08">
            <a:extLst>
              <a:ext uri="{FF2B5EF4-FFF2-40B4-BE49-F238E27FC236}">
                <a16:creationId xmlns:a16="http://schemas.microsoft.com/office/drawing/2014/main" id="{AB876911-E4C0-4849-8C43-CE7DADD0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377825"/>
            <a:ext cx="6223000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4238A-2A8C-9945-99E0-2A3DD370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3" y="107576"/>
            <a:ext cx="3672408" cy="2457328"/>
          </a:xfrm>
        </p:spPr>
        <p:txBody>
          <a:bodyPr/>
          <a:lstStyle/>
          <a:p>
            <a:r>
              <a:rPr lang="en-US" sz="3200" dirty="0"/>
              <a:t>Estimation of transpiration from daily water-table fluctuation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0AEE1-4486-7042-9810-DF89157D19B7}"/>
              </a:ext>
            </a:extLst>
          </p:cNvPr>
          <p:cNvSpPr txBox="1"/>
          <p:nvPr/>
        </p:nvSpPr>
        <p:spPr>
          <a:xfrm rot="18801912">
            <a:off x="3827724" y="1364480"/>
            <a:ext cx="422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Trend (no transpiration during the night)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2ECD2-815A-DB46-BA56-791F232DBA76}"/>
              </a:ext>
            </a:extLst>
          </p:cNvPr>
          <p:cNvSpPr txBox="1"/>
          <p:nvPr/>
        </p:nvSpPr>
        <p:spPr>
          <a:xfrm>
            <a:off x="7527937" y="1196752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2FCB9-0176-DC4E-85B9-3137BD12120C}"/>
              </a:ext>
            </a:extLst>
          </p:cNvPr>
          <p:cNvSpPr txBox="1"/>
          <p:nvPr/>
        </p:nvSpPr>
        <p:spPr>
          <a:xfrm>
            <a:off x="7527937" y="4573823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F14C-648C-EF4E-9533-2178F300E8D3}"/>
              </a:ext>
            </a:extLst>
          </p:cNvPr>
          <p:cNvSpPr txBox="1"/>
          <p:nvPr/>
        </p:nvSpPr>
        <p:spPr>
          <a:xfrm>
            <a:off x="2080994" y="4640960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 of groundwater</a:t>
            </a:r>
          </a:p>
          <a:p>
            <a:r>
              <a:rPr lang="en-US" dirty="0"/>
              <a:t>recharge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1866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682625" y="406400"/>
          <a:ext cx="8012113" cy="567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7" name="Worksheet" r:id="rId4" imgW="6829322" imgH="4838872" progId="Excel.Sheet.8">
                  <p:embed/>
                </p:oleObj>
              </mc:Choice>
              <mc:Fallback>
                <p:oleObj name="Worksheet" r:id="rId4" imgW="6829322" imgH="4838872" progId="Excel.Shee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406400"/>
                        <a:ext cx="8012113" cy="567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AutoShape 6">
            <a:hlinkClick r:id="rId6" action="ppaction://hlinkfile"/>
          </p:cNvPr>
          <p:cNvSpPr>
            <a:spLocks noChangeArrowheads="1"/>
          </p:cNvSpPr>
          <p:nvPr/>
        </p:nvSpPr>
        <p:spPr bwMode="auto">
          <a:xfrm>
            <a:off x="7885113" y="6308725"/>
            <a:ext cx="1258887" cy="549275"/>
          </a:xfrm>
          <a:prstGeom prst="rightArrow">
            <a:avLst>
              <a:gd name="adj1" fmla="val 50000"/>
              <a:gd name="adj2" fmla="val 572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1017168"/>
          </a:xfrm>
        </p:spPr>
        <p:txBody>
          <a:bodyPr/>
          <a:lstStyle/>
          <a:p>
            <a:r>
              <a:rPr lang="en-US" sz="3200" dirty="0"/>
              <a:t>Elastic storage</a:t>
            </a:r>
            <a:br>
              <a:rPr lang="en-US" sz="3200" dirty="0"/>
            </a:br>
            <a:r>
              <a:rPr lang="en-US" sz="3200" dirty="0"/>
              <a:t>(semi)-confined aquifers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Specific (elastic) storage </a:t>
            </a:r>
            <a:r>
              <a:rPr lang="en-US" i="1" dirty="0"/>
              <a:t>S</a:t>
            </a:r>
            <a:r>
              <a:rPr lang="en-US" i="1" baseline="-25000" dirty="0"/>
              <a:t>s</a:t>
            </a:r>
          </a:p>
          <a:p>
            <a:r>
              <a:rPr lang="en-US" dirty="0"/>
              <a:t>Elastic storage of aquifer </a:t>
            </a:r>
            <a:r>
              <a:rPr lang="en-US" i="1" dirty="0"/>
              <a:t>S</a:t>
            </a:r>
          </a:p>
          <a:p>
            <a:r>
              <a:rPr lang="en-US" dirty="0"/>
              <a:t>Loading efficiency</a:t>
            </a:r>
          </a:p>
          <a:p>
            <a:r>
              <a:rPr lang="en-US" dirty="0"/>
              <a:t>Barometric efficiency</a:t>
            </a:r>
          </a:p>
          <a:p>
            <a:r>
              <a:rPr lang="en-US" dirty="0"/>
              <a:t>(Earth tide)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16832"/>
            <a:ext cx="914400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75038-B88B-F94A-9EAF-12D6CDE73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665240"/>
          </a:xfrm>
        </p:spPr>
        <p:txBody>
          <a:bodyPr/>
          <a:lstStyle/>
          <a:p>
            <a:r>
              <a:rPr lang="en-US" sz="3200" dirty="0"/>
              <a:t>First –ever registered confined groundwater head fluctuation under varying load</a:t>
            </a:r>
            <a:br>
              <a:rPr lang="en-US" sz="3200" dirty="0"/>
            </a:br>
            <a:r>
              <a:rPr lang="en-US" sz="3200" dirty="0"/>
              <a:t> (i.e. a train) at ground surface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18">
            <a:extLst>
              <a:ext uri="{FF2B5EF4-FFF2-40B4-BE49-F238E27FC236}">
                <a16:creationId xmlns:a16="http://schemas.microsoft.com/office/drawing/2014/main" id="{DFA412C9-1179-7346-8224-CF6B5616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5893" y="36512"/>
            <a:ext cx="6205538" cy="682148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80B6C-9BFB-B748-8F4E-DAA6E73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7576"/>
            <a:ext cx="2627783" cy="5985720"/>
          </a:xfrm>
        </p:spPr>
        <p:txBody>
          <a:bodyPr/>
          <a:lstStyle/>
          <a:p>
            <a:r>
              <a:rPr lang="en-US" sz="3200" dirty="0"/>
              <a:t>Explanation of the ”train effect”, i.e. of the effect of a varying load at ground surface on the head in a (semi)-confined aquifer.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6" name="Picture 4" descr="todd_6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348880"/>
            <a:ext cx="8064500" cy="37528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EC248-74FA-9340-BDCC-2708602A4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2025280"/>
          </a:xfrm>
        </p:spPr>
        <p:txBody>
          <a:bodyPr/>
          <a:lstStyle/>
          <a:p>
            <a:r>
              <a:rPr lang="en-US" sz="3200" dirty="0"/>
              <a:t>Alternative way of explaining the same thing, focusing on the changes of the water pressure and that at the porous matrix.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TwoSp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1556792"/>
            <a:ext cx="5702300" cy="5118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99012D-5138-2546-AFA5-D7FE94C1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449216"/>
          </a:xfrm>
        </p:spPr>
        <p:txBody>
          <a:bodyPr/>
          <a:lstStyle/>
          <a:p>
            <a:r>
              <a:rPr lang="en-US" sz="3200" dirty="0"/>
              <a:t>Explaining elastic storage/compression conceptually using two springs (one water, one porous matrix)</a:t>
            </a:r>
          </a:p>
        </p:txBody>
      </p:sp>
    </p:spTree>
    <p:extLst>
      <p:ext uri="{BB962C8B-B14F-4D97-AF65-F5344CB8AC3E}">
        <p14:creationId xmlns:p14="http://schemas.microsoft.com/office/powerpoint/2010/main" val="1789464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52FF-DCA2-1649-95E0-6AB39BFED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7DA98E-CE2D-B54E-8DAE-01C1D44E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7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groundwater flow: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exist only if some form of storage is available</a:t>
            </a:r>
          </a:p>
          <a:p>
            <a:r>
              <a:rPr lang="en-US" dirty="0"/>
              <a:t>Without storage pressures would spread at (almost) infinite speed, implying that the flow system would be steady</a:t>
            </a:r>
          </a:p>
          <a:p>
            <a:r>
              <a:rPr lang="en-US" dirty="0"/>
              <a:t>Every physical system shows at least initially some dynamics in storing energy, momentum or mass and in our case: water</a:t>
            </a:r>
          </a:p>
          <a:p>
            <a:r>
              <a:rPr lang="en-US" dirty="0"/>
              <a:t>Notice that “storage”  can be positive or negative (“retrieval”); mathematically it is the same, just the sign is different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60F4-F5FF-DF4E-959C-166730E07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FEB8E0A-EF12-8546-A249-D910853C4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63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Aquif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2518792"/>
            <a:ext cx="5181600" cy="4343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38CCE7-B5F6-4E4C-93D0-CBAE8901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2097288"/>
          </a:xfrm>
        </p:spPr>
        <p:txBody>
          <a:bodyPr/>
          <a:lstStyle/>
          <a:p>
            <a:r>
              <a:rPr lang="en-US" sz="3200" dirty="0"/>
              <a:t>Conceptually split the pore volume from the pure grain volume (virtually uncompressible) and see why the change of aquifer volume equals the change of pore volume.</a:t>
            </a:r>
          </a:p>
        </p:txBody>
      </p:sp>
    </p:spTree>
    <p:extLst>
      <p:ext uri="{BB962C8B-B14F-4D97-AF65-F5344CB8AC3E}">
        <p14:creationId xmlns:p14="http://schemas.microsoft.com/office/powerpoint/2010/main" val="3435209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806823"/>
          </a:xfrm>
        </p:spPr>
        <p:txBody>
          <a:bodyPr/>
          <a:lstStyle/>
          <a:p>
            <a:r>
              <a:rPr lang="en-US" sz="3200" dirty="0"/>
              <a:t>Pressure changes in and on the ground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Change in overburden (at ground surface)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Loading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Tides (below ocean floor, near coast)</a:t>
            </a:r>
          </a:p>
          <a:p>
            <a:pPr>
              <a:lnSpc>
                <a:spcPct val="90000"/>
              </a:lnSpc>
            </a:pPr>
            <a:r>
              <a:rPr lang="en-US" dirty="0"/>
              <a:t>Change in atmospheric pressure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Note: These pressure changes only affect heads in (semi)confined aquifers !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00" name="Picture 4" descr="todd_6_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73162"/>
            <a:ext cx="7993062" cy="56848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3F62EB-1AD2-5B4C-87A6-17582F09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How does the barometer affect head? What’s the difference with loading at ground surface?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 r="5202" b="2844"/>
          <a:stretch>
            <a:fillRect/>
          </a:stretch>
        </p:blipFill>
        <p:spPr bwMode="auto">
          <a:xfrm>
            <a:off x="1187723" y="1556792"/>
            <a:ext cx="6768554" cy="546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222092-8D72-3C44-AF6A-E8E3ED34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632"/>
            <a:ext cx="9144000" cy="1593232"/>
          </a:xfrm>
        </p:spPr>
        <p:txBody>
          <a:bodyPr/>
          <a:lstStyle/>
          <a:p>
            <a:r>
              <a:rPr lang="en-US" sz="3600" dirty="0"/>
              <a:t>First-ever registration of barometer effect. Notice that the atmospheric axis has been reversed!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 cstate="print"/>
          <a:srcRect l="3932" r="2284" b="5368"/>
          <a:stretch>
            <a:fillRect/>
          </a:stretch>
        </p:blipFill>
        <p:spPr bwMode="auto">
          <a:xfrm>
            <a:off x="0" y="1196752"/>
            <a:ext cx="91440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ECD55A-FC29-1D45-8BBE-5C9532C3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873152"/>
          </a:xfrm>
        </p:spPr>
        <p:txBody>
          <a:bodyPr/>
          <a:lstStyle/>
          <a:p>
            <a:r>
              <a:rPr lang="en-US" dirty="0"/>
              <a:t>First-ever registered earth tides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6611938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63" name="Rectangle 43" descr="Dark upward diagonal"/>
          <p:cNvSpPr>
            <a:spLocks noChangeArrowheads="1"/>
          </p:cNvSpPr>
          <p:nvPr/>
        </p:nvSpPr>
        <p:spPr bwMode="auto">
          <a:xfrm>
            <a:off x="6607175" y="1971075"/>
            <a:ext cx="431800" cy="8636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4" name="Rectangle 4" descr="Dark upward diagonal"/>
          <p:cNvSpPr>
            <a:spLocks noChangeArrowheads="1"/>
          </p:cNvSpPr>
          <p:nvPr/>
        </p:nvSpPr>
        <p:spPr bwMode="auto">
          <a:xfrm>
            <a:off x="6611938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5" name="AutoShape 5"/>
          <p:cNvSpPr>
            <a:spLocks noChangeArrowheads="1"/>
          </p:cNvSpPr>
          <p:nvPr/>
        </p:nvSpPr>
        <p:spPr bwMode="auto">
          <a:xfrm rot="10800000">
            <a:off x="6611938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6" name="AutoShape 6"/>
          <p:cNvSpPr>
            <a:spLocks noChangeArrowheads="1"/>
          </p:cNvSpPr>
          <p:nvPr/>
        </p:nvSpPr>
        <p:spPr bwMode="auto">
          <a:xfrm rot="10800000">
            <a:off x="6794500" y="6219225"/>
            <a:ext cx="153987" cy="1539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7" name="Rectangle 7"/>
          <p:cNvSpPr>
            <a:spLocks noChangeArrowheads="1"/>
          </p:cNvSpPr>
          <p:nvPr/>
        </p:nvSpPr>
        <p:spPr bwMode="auto">
          <a:xfrm>
            <a:off x="7043738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7259638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9" name="Rectangle 9"/>
          <p:cNvSpPr>
            <a:spLocks noChangeArrowheads="1"/>
          </p:cNvSpPr>
          <p:nvPr/>
        </p:nvSpPr>
        <p:spPr bwMode="auto">
          <a:xfrm>
            <a:off x="7259638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31" name="Line 11"/>
          <p:cNvSpPr>
            <a:spLocks noChangeShapeType="1"/>
          </p:cNvSpPr>
          <p:nvPr/>
        </p:nvSpPr>
        <p:spPr bwMode="auto">
          <a:xfrm>
            <a:off x="7332663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3" name="Line 13"/>
          <p:cNvSpPr>
            <a:spLocks noChangeShapeType="1"/>
          </p:cNvSpPr>
          <p:nvPr/>
        </p:nvSpPr>
        <p:spPr bwMode="auto">
          <a:xfrm flipH="1">
            <a:off x="6251575" y="2258413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6" name="Text Box 16"/>
          <p:cNvSpPr txBox="1">
            <a:spLocks noChangeArrowheads="1"/>
          </p:cNvSpPr>
          <p:nvPr/>
        </p:nvSpPr>
        <p:spPr bwMode="auto">
          <a:xfrm>
            <a:off x="4308204" y="5215019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209937" name="Text Box 17"/>
          <p:cNvSpPr txBox="1">
            <a:spLocks noChangeArrowheads="1"/>
          </p:cNvSpPr>
          <p:nvPr/>
        </p:nvSpPr>
        <p:spPr bwMode="auto">
          <a:xfrm>
            <a:off x="7561412" y="2322073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head</a:t>
            </a:r>
          </a:p>
        </p:txBody>
      </p:sp>
      <p:sp>
        <p:nvSpPr>
          <p:cNvPr id="209938" name="Text Box 18"/>
          <p:cNvSpPr txBox="1">
            <a:spLocks noChangeArrowheads="1"/>
          </p:cNvSpPr>
          <p:nvPr/>
        </p:nvSpPr>
        <p:spPr bwMode="auto">
          <a:xfrm>
            <a:off x="7475539" y="1930772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Initial head</a:t>
            </a:r>
          </a:p>
        </p:txBody>
      </p:sp>
      <p:sp>
        <p:nvSpPr>
          <p:cNvPr id="209939" name="Text Box 19"/>
          <p:cNvSpPr txBox="1">
            <a:spLocks noChangeArrowheads="1"/>
          </p:cNvSpPr>
          <p:nvPr/>
        </p:nvSpPr>
        <p:spPr bwMode="auto">
          <a:xfrm>
            <a:off x="5856288" y="1250350"/>
            <a:ext cx="1739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Confined aquifer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41" name="Text Box 21"/>
              <p:cNvSpPr txBox="1">
                <a:spLocks noChangeArrowheads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0994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42" name="Rectangle 22"/>
          <p:cNvSpPr>
            <a:spLocks noChangeArrowheads="1"/>
          </p:cNvSpPr>
          <p:nvPr/>
        </p:nvSpPr>
        <p:spPr bwMode="auto">
          <a:xfrm>
            <a:off x="2771775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3" name="Rectangle 23" descr="Dark upward diagonal"/>
          <p:cNvSpPr>
            <a:spLocks noChangeArrowheads="1"/>
          </p:cNvSpPr>
          <p:nvPr/>
        </p:nvSpPr>
        <p:spPr bwMode="auto">
          <a:xfrm>
            <a:off x="2771775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4" name="Rectangle 24"/>
          <p:cNvSpPr>
            <a:spLocks noChangeArrowheads="1"/>
          </p:cNvSpPr>
          <p:nvPr/>
        </p:nvSpPr>
        <p:spPr bwMode="auto">
          <a:xfrm>
            <a:off x="2771775" y="2258413"/>
            <a:ext cx="431800" cy="3603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5" name="Rectangle 25"/>
          <p:cNvSpPr>
            <a:spLocks noChangeArrowheads="1"/>
          </p:cNvSpPr>
          <p:nvPr/>
        </p:nvSpPr>
        <p:spPr bwMode="auto">
          <a:xfrm>
            <a:off x="2771775" y="1898050"/>
            <a:ext cx="431800" cy="360363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6" name="AutoShape 26"/>
          <p:cNvSpPr>
            <a:spLocks noChangeArrowheads="1"/>
          </p:cNvSpPr>
          <p:nvPr/>
        </p:nvSpPr>
        <p:spPr bwMode="auto">
          <a:xfrm rot="10800000">
            <a:off x="2771775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7" name="AutoShape 27"/>
          <p:cNvSpPr>
            <a:spLocks noChangeArrowheads="1"/>
          </p:cNvSpPr>
          <p:nvPr/>
        </p:nvSpPr>
        <p:spPr bwMode="auto">
          <a:xfrm rot="10800000">
            <a:off x="2809875" y="5939825"/>
            <a:ext cx="431800" cy="4333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8" name="Rectangle 28"/>
          <p:cNvSpPr>
            <a:spLocks noChangeArrowheads="1"/>
          </p:cNvSpPr>
          <p:nvPr/>
        </p:nvSpPr>
        <p:spPr bwMode="auto">
          <a:xfrm>
            <a:off x="3203575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9" name="Rectangle 29"/>
          <p:cNvSpPr>
            <a:spLocks noChangeArrowheads="1"/>
          </p:cNvSpPr>
          <p:nvPr/>
        </p:nvSpPr>
        <p:spPr bwMode="auto">
          <a:xfrm>
            <a:off x="3419475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0" name="Rectangle 30"/>
          <p:cNvSpPr>
            <a:spLocks noChangeArrowheads="1"/>
          </p:cNvSpPr>
          <p:nvPr/>
        </p:nvSpPr>
        <p:spPr bwMode="auto">
          <a:xfrm>
            <a:off x="3419475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1" name="Line 31"/>
          <p:cNvSpPr>
            <a:spLocks noChangeShapeType="1"/>
          </p:cNvSpPr>
          <p:nvPr/>
        </p:nvSpPr>
        <p:spPr bwMode="auto">
          <a:xfrm>
            <a:off x="4555254" y="2280637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2" name="Line 32"/>
          <p:cNvSpPr>
            <a:spLocks noChangeShapeType="1"/>
          </p:cNvSpPr>
          <p:nvPr/>
        </p:nvSpPr>
        <p:spPr bwMode="auto">
          <a:xfrm>
            <a:off x="3492500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4" name="Line 34"/>
          <p:cNvSpPr>
            <a:spLocks noChangeShapeType="1"/>
          </p:cNvSpPr>
          <p:nvPr/>
        </p:nvSpPr>
        <p:spPr bwMode="auto">
          <a:xfrm flipH="1">
            <a:off x="1260475" y="2256825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5" name="Line 35"/>
          <p:cNvSpPr>
            <a:spLocks noChangeShapeType="1"/>
          </p:cNvSpPr>
          <p:nvPr/>
        </p:nvSpPr>
        <p:spPr bwMode="auto">
          <a:xfrm flipH="1">
            <a:off x="3203847" y="5404499"/>
            <a:ext cx="1139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8" name="Text Box 38"/>
          <p:cNvSpPr txBox="1">
            <a:spLocks noChangeArrowheads="1"/>
          </p:cNvSpPr>
          <p:nvPr/>
        </p:nvSpPr>
        <p:spPr bwMode="auto">
          <a:xfrm>
            <a:off x="684213" y="2277463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water table</a:t>
            </a:r>
          </a:p>
        </p:txBody>
      </p:sp>
      <p:sp>
        <p:nvSpPr>
          <p:cNvPr id="209959" name="Text Box 39"/>
          <p:cNvSpPr txBox="1">
            <a:spLocks noChangeArrowheads="1"/>
          </p:cNvSpPr>
          <p:nvPr/>
        </p:nvSpPr>
        <p:spPr bwMode="auto">
          <a:xfrm>
            <a:off x="684213" y="1898050"/>
            <a:ext cx="1797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Initial water table</a:t>
            </a:r>
          </a:p>
        </p:txBody>
      </p:sp>
      <p:sp>
        <p:nvSpPr>
          <p:cNvPr id="209960" name="Text Box 40"/>
          <p:cNvSpPr txBox="1">
            <a:spLocks noChangeArrowheads="1"/>
          </p:cNvSpPr>
          <p:nvPr/>
        </p:nvSpPr>
        <p:spPr bwMode="auto">
          <a:xfrm>
            <a:off x="2016125" y="1250350"/>
            <a:ext cx="163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Phreatic aquifer</a:t>
            </a:r>
          </a:p>
        </p:txBody>
      </p:sp>
      <p:sp>
        <p:nvSpPr>
          <p:cNvPr id="209961" name="Text Box 41"/>
          <p:cNvSpPr txBox="1">
            <a:spLocks noChangeArrowheads="1"/>
          </p:cNvSpPr>
          <p:nvPr/>
        </p:nvSpPr>
        <p:spPr bwMode="auto">
          <a:xfrm>
            <a:off x="4570177" y="2232237"/>
            <a:ext cx="12105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Drawdown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62" name="Text Box 42"/>
              <p:cNvSpPr txBox="1">
                <a:spLocks noChangeArrowheads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209962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64" name="Rectangle 44"/>
          <p:cNvSpPr>
            <a:spLocks noGrp="1" noChangeArrowheads="1"/>
          </p:cNvSpPr>
          <p:nvPr>
            <p:ph type="title"/>
          </p:nvPr>
        </p:nvSpPr>
        <p:spPr>
          <a:xfrm>
            <a:off x="0" y="172238"/>
            <a:ext cx="9144000" cy="788051"/>
          </a:xfrm>
        </p:spPr>
        <p:txBody>
          <a:bodyPr/>
          <a:lstStyle/>
          <a:p>
            <a:r>
              <a:rPr lang="en-US" sz="2400" dirty="0"/>
              <a:t>Difference in amount of water drained from a phreatic and and a confined aquifer for the same drawdown</a:t>
            </a:r>
          </a:p>
        </p:txBody>
      </p:sp>
      <p:sp>
        <p:nvSpPr>
          <p:cNvPr id="45" name="Text Box 16">
            <a:extLst>
              <a:ext uri="{FF2B5EF4-FFF2-40B4-BE49-F238E27FC236}">
                <a16:creationId xmlns:a16="http://schemas.microsoft.com/office/drawing/2014/main" id="{F1CC7292-B652-904D-83E8-F6AA93A54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282" y="3063016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46" name="Line 34">
            <a:extLst>
              <a:ext uri="{FF2B5EF4-FFF2-40B4-BE49-F238E27FC236}">
                <a16:creationId xmlns:a16="http://schemas.microsoft.com/office/drawing/2014/main" id="{1F216F14-111A-AB40-B231-52E076DC65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8062" y="2629628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124726B-1D6B-8341-9BF6-697B2EC7E780}"/>
              </a:ext>
            </a:extLst>
          </p:cNvPr>
          <p:cNvSpPr/>
          <p:nvPr/>
        </p:nvSpPr>
        <p:spPr>
          <a:xfrm>
            <a:off x="4865914" y="2694294"/>
            <a:ext cx="1796143" cy="685800"/>
          </a:xfrm>
          <a:custGeom>
            <a:avLst/>
            <a:gdLst>
              <a:gd name="connsiteX0" fmla="*/ 0 w 1796143"/>
              <a:gd name="connsiteY0" fmla="*/ 685800 h 685800"/>
              <a:gd name="connsiteX1" fmla="*/ 1230086 w 1796143"/>
              <a:gd name="connsiteY1" fmla="*/ 685800 h 685800"/>
              <a:gd name="connsiteX2" fmla="*/ 1796143 w 1796143"/>
              <a:gd name="connsiteY2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6143" h="685800">
                <a:moveTo>
                  <a:pt x="0" y="685800"/>
                </a:moveTo>
                <a:lnTo>
                  <a:pt x="1230086" y="685800"/>
                </a:lnTo>
                <a:lnTo>
                  <a:pt x="17961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ine 35">
            <a:extLst>
              <a:ext uri="{FF2B5EF4-FFF2-40B4-BE49-F238E27FC236}">
                <a16:creationId xmlns:a16="http://schemas.microsoft.com/office/drawing/2014/main" id="{F05F8FE2-B3BA-4249-B1AF-117D667956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36096" y="5398375"/>
            <a:ext cx="1139825" cy="55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" name="Text Box 16">
            <a:extLst>
              <a:ext uri="{FF2B5EF4-FFF2-40B4-BE49-F238E27FC236}">
                <a16:creationId xmlns:a16="http://schemas.microsoft.com/office/drawing/2014/main" id="{E5DDD5B3-1554-CA4D-B888-D32855A86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169" y="6011996"/>
            <a:ext cx="1691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Amount drained</a:t>
            </a:r>
          </a:p>
        </p:txBody>
      </p:sp>
      <p:sp>
        <p:nvSpPr>
          <p:cNvPr id="50" name="Line 35">
            <a:extLst>
              <a:ext uri="{FF2B5EF4-FFF2-40B4-BE49-F238E27FC236}">
                <a16:creationId xmlns:a16="http://schemas.microsoft.com/office/drawing/2014/main" id="{5AB96C87-D647-5448-9593-57D1A62F42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8378" y="6132793"/>
            <a:ext cx="6201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" name="Line 35">
            <a:extLst>
              <a:ext uri="{FF2B5EF4-FFF2-40B4-BE49-F238E27FC236}">
                <a16:creationId xmlns:a16="http://schemas.microsoft.com/office/drawing/2014/main" id="{8142CBDB-8155-CC4E-93FA-D8C972B308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3132" y="6290908"/>
            <a:ext cx="772569" cy="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1403350" y="6236543"/>
            <a:ext cx="590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5" name="Freeform 5"/>
          <p:cNvSpPr>
            <a:spLocks/>
          </p:cNvSpPr>
          <p:nvPr/>
        </p:nvSpPr>
        <p:spPr bwMode="auto">
          <a:xfrm>
            <a:off x="1403350" y="3499693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7" name="Freeform 7"/>
          <p:cNvSpPr>
            <a:spLocks/>
          </p:cNvSpPr>
          <p:nvPr/>
        </p:nvSpPr>
        <p:spPr bwMode="auto">
          <a:xfrm>
            <a:off x="3995738" y="4075956"/>
            <a:ext cx="863600" cy="2160587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0" y="1179"/>
              </a:cxn>
              <a:cxn ang="0">
                <a:pos x="544" y="1179"/>
              </a:cxn>
              <a:cxn ang="0">
                <a:pos x="544" y="0"/>
              </a:cxn>
            </a:cxnLst>
            <a:rect l="0" t="0" r="r" b="b"/>
            <a:pathLst>
              <a:path w="544" h="1179">
                <a:moveTo>
                  <a:pt x="0" y="136"/>
                </a:moveTo>
                <a:lnTo>
                  <a:pt x="0" y="1179"/>
                </a:lnTo>
                <a:lnTo>
                  <a:pt x="544" y="1179"/>
                </a:lnTo>
                <a:lnTo>
                  <a:pt x="54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8" name="AutoShape 8"/>
          <p:cNvSpPr>
            <a:spLocks noChangeArrowheads="1"/>
          </p:cNvSpPr>
          <p:nvPr/>
        </p:nvSpPr>
        <p:spPr bwMode="auto">
          <a:xfrm>
            <a:off x="3276600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AutoShape 9"/>
          <p:cNvSpPr>
            <a:spLocks noChangeArrowheads="1"/>
          </p:cNvSpPr>
          <p:nvPr/>
        </p:nvSpPr>
        <p:spPr bwMode="auto">
          <a:xfrm>
            <a:off x="4859338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Freeform 10"/>
          <p:cNvSpPr>
            <a:spLocks/>
          </p:cNvSpPr>
          <p:nvPr/>
        </p:nvSpPr>
        <p:spPr bwMode="auto">
          <a:xfrm>
            <a:off x="1403350" y="3212356"/>
            <a:ext cx="5976938" cy="136842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483204"/>
              </p:ext>
            </p:extLst>
          </p:nvPr>
        </p:nvGraphicFramePr>
        <p:xfrm>
          <a:off x="5795963" y="4868118"/>
          <a:ext cx="119856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56" name="Equation" r:id="rId4" imgW="609480" imgH="393480" progId="Equation.3">
                  <p:embed/>
                </p:oleObj>
              </mc:Choice>
              <mc:Fallback>
                <p:oleObj name="Equation" r:id="rId4" imgW="609480" imgH="393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868118"/>
                        <a:ext cx="1198562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160426"/>
              </p:ext>
            </p:extLst>
          </p:nvPr>
        </p:nvGraphicFramePr>
        <p:xfrm>
          <a:off x="2282825" y="5107831"/>
          <a:ext cx="7969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57" name="Equation" r:id="rId6" imgW="406080" imgH="215640" progId="Equation.3">
                  <p:embed/>
                </p:oleObj>
              </mc:Choice>
              <mc:Fallback>
                <p:oleObj name="Equation" r:id="rId6" imgW="406080" imgH="2156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5107831"/>
                        <a:ext cx="796925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3995738" y="6381006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4859338" y="6381006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>
            <a:off x="3995738" y="6596906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193063"/>
              </p:ext>
            </p:extLst>
          </p:nvPr>
        </p:nvGraphicFramePr>
        <p:xfrm>
          <a:off x="4260850" y="6368306"/>
          <a:ext cx="37306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58" name="Equation" r:id="rId8" imgW="190440" imgH="177480" progId="Equation.3">
                  <p:embed/>
                </p:oleObj>
              </mc:Choice>
              <mc:Fallback>
                <p:oleObj name="Equation" r:id="rId8" imgW="190440" imgH="17748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6368306"/>
                        <a:ext cx="373063" cy="350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7" name="Freeform 17"/>
          <p:cNvSpPr>
            <a:spLocks/>
          </p:cNvSpPr>
          <p:nvPr/>
        </p:nvSpPr>
        <p:spPr bwMode="auto">
          <a:xfrm>
            <a:off x="2700338" y="3715593"/>
            <a:ext cx="1727200" cy="504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" y="0"/>
              </a:cxn>
              <a:cxn ang="0">
                <a:pos x="771" y="272"/>
              </a:cxn>
            </a:cxnLst>
            <a:rect l="0" t="0" r="r" b="b"/>
            <a:pathLst>
              <a:path w="771" h="272">
                <a:moveTo>
                  <a:pt x="0" y="0"/>
                </a:moveTo>
                <a:lnTo>
                  <a:pt x="499" y="0"/>
                </a:lnTo>
                <a:lnTo>
                  <a:pt x="771" y="2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3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019393"/>
              </p:ext>
            </p:extLst>
          </p:nvPr>
        </p:nvGraphicFramePr>
        <p:xfrm>
          <a:off x="2411413" y="2805956"/>
          <a:ext cx="114617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59" name="Equation" r:id="rId10" imgW="583920" imgH="393480" progId="Equation.3">
                  <p:embed/>
                </p:oleObj>
              </mc:Choice>
              <mc:Fallback>
                <p:oleObj name="Equation" r:id="rId10" imgW="583920" imgH="39348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805956"/>
                        <a:ext cx="1146175" cy="776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510202"/>
              </p:ext>
            </p:extLst>
          </p:nvPr>
        </p:nvGraphicFramePr>
        <p:xfrm>
          <a:off x="2617788" y="3788618"/>
          <a:ext cx="7731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60" name="Equation" r:id="rId12" imgW="393480" imgH="215640" progId="Equation.3">
                  <p:embed/>
                </p:oleObj>
              </mc:Choice>
              <mc:Fallback>
                <p:oleObj name="Equation" r:id="rId12" imgW="393480" imgH="2156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88" y="3788618"/>
                        <a:ext cx="773112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0" name="Freeform 20"/>
          <p:cNvSpPr>
            <a:spLocks/>
          </p:cNvSpPr>
          <p:nvPr/>
        </p:nvSpPr>
        <p:spPr bwMode="auto">
          <a:xfrm>
            <a:off x="2916238" y="4148981"/>
            <a:ext cx="1584325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0" y="0"/>
              </a:cxn>
              <a:cxn ang="0">
                <a:pos x="998" y="226"/>
              </a:cxn>
            </a:cxnLst>
            <a:rect l="0" t="0" r="r" b="b"/>
            <a:pathLst>
              <a:path w="998" h="226">
                <a:moveTo>
                  <a:pt x="0" y="0"/>
                </a:moveTo>
                <a:lnTo>
                  <a:pt x="680" y="0"/>
                </a:lnTo>
                <a:lnTo>
                  <a:pt x="998" y="22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1" name="Freeform 21"/>
          <p:cNvSpPr>
            <a:spLocks/>
          </p:cNvSpPr>
          <p:nvPr/>
        </p:nvSpPr>
        <p:spPr bwMode="auto">
          <a:xfrm>
            <a:off x="4643438" y="2275731"/>
            <a:ext cx="1800225" cy="201612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0701"/>
              </p:ext>
            </p:extLst>
          </p:nvPr>
        </p:nvGraphicFramePr>
        <p:xfrm>
          <a:off x="1547813" y="5299918"/>
          <a:ext cx="2492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61" name="Equation" r:id="rId14" imgW="126720" imgH="177480" progId="Equation.3">
                  <p:embed/>
                </p:oleObj>
              </mc:Choice>
              <mc:Fallback>
                <p:oleObj name="Equation" r:id="rId14" imgW="12672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299918"/>
                        <a:ext cx="249237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539209"/>
              </p:ext>
            </p:extLst>
          </p:nvPr>
        </p:nvGraphicFramePr>
        <p:xfrm>
          <a:off x="5518150" y="1782018"/>
          <a:ext cx="3730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62" name="Equation" r:id="rId16" imgW="190440" imgH="241200" progId="Equation.3">
                  <p:embed/>
                </p:oleObj>
              </mc:Choice>
              <mc:Fallback>
                <p:oleObj name="Equation" r:id="rId16" imgW="190440" imgH="2412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1782018"/>
                        <a:ext cx="373063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4" name="AutoShape 24"/>
          <p:cNvSpPr>
            <a:spLocks noChangeArrowheads="1"/>
          </p:cNvSpPr>
          <p:nvPr/>
        </p:nvSpPr>
        <p:spPr bwMode="auto">
          <a:xfrm rot="5400000">
            <a:off x="4103687" y="2385269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194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784682"/>
              </p:ext>
            </p:extLst>
          </p:nvPr>
        </p:nvGraphicFramePr>
        <p:xfrm>
          <a:off x="4006850" y="1483568"/>
          <a:ext cx="7731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63" name="Equation" r:id="rId18" imgW="393480" imgH="215640" progId="Equation.3">
                  <p:embed/>
                </p:oleObj>
              </mc:Choice>
              <mc:Fallback>
                <p:oleObj name="Equation" r:id="rId18" imgW="393480" imgH="215640" progId="Equation.3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1483568"/>
                        <a:ext cx="7731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929443"/>
              </p:ext>
            </p:extLst>
          </p:nvPr>
        </p:nvGraphicFramePr>
        <p:xfrm>
          <a:off x="539750" y="1051768"/>
          <a:ext cx="26638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64" name="Equation" r:id="rId20" imgW="1104840" imgH="419040" progId="Equation.3">
                  <p:embed/>
                </p:oleObj>
              </mc:Choice>
              <mc:Fallback>
                <p:oleObj name="Equation" r:id="rId20" imgW="1104840" imgH="419040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051768"/>
                        <a:ext cx="2663825" cy="10128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0306578-C080-524D-90B9-1057D7F5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55267"/>
          </a:xfrm>
        </p:spPr>
        <p:txBody>
          <a:bodyPr/>
          <a:lstStyle/>
          <a:p>
            <a:r>
              <a:rPr lang="en-US" sz="3200" dirty="0"/>
              <a:t>Derivation of basic partial differential equation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BF69993-72D1-1843-81E2-E76542ACB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899FB28F-0EFE-B94C-AB26-26C62C81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47" y="620688"/>
            <a:ext cx="9144000" cy="1336956"/>
          </a:xfrm>
        </p:spPr>
        <p:txBody>
          <a:bodyPr/>
          <a:lstStyle/>
          <a:p>
            <a:r>
              <a:rPr lang="en-US" sz="2800" dirty="0"/>
              <a:t>One-dimensional half infinite confined aquifer bounded by surface water at </a:t>
            </a:r>
            <a:r>
              <a:rPr lang="en-US" sz="2800" i="1" dirty="0"/>
              <a:t>x=0</a:t>
            </a:r>
            <a:r>
              <a:rPr lang="en-US" sz="2800" dirty="0"/>
              <a:t> in which water level fluctuation like a sine.</a:t>
            </a:r>
          </a:p>
        </p:txBody>
      </p:sp>
    </p:spTree>
    <p:extLst>
      <p:ext uri="{BB962C8B-B14F-4D97-AF65-F5344CB8AC3E}">
        <p14:creationId xmlns:p14="http://schemas.microsoft.com/office/powerpoint/2010/main" val="1809808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4FEE-668A-3D4B-B90E-B2DC24DD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BE8A99C-3CD3-FB47-BFCF-4D597BD1E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28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11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Groundwater systems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Without recharge, a groundwater system gradually drains towards its boundaries. The drainage time is characteristic for that system and can be short or long:</a:t>
            </a:r>
          </a:p>
          <a:p>
            <a:r>
              <a:rPr lang="en-US" dirty="0"/>
              <a:t>Some groundwater systems react fast; their equilibrium is reached in days to weeks.</a:t>
            </a:r>
          </a:p>
          <a:p>
            <a:r>
              <a:rPr lang="en-US" dirty="0"/>
              <a:t>Some systems react extremely slowly; it may take hundreds or even thousands of years before an equilibrium is finally reached</a:t>
            </a:r>
          </a:p>
          <a:p>
            <a:r>
              <a:rPr lang="en-US" dirty="0"/>
              <a:t>For example: Kalahari, drainage takes &gt; 10000 years</a:t>
            </a:r>
          </a:p>
          <a:p>
            <a:r>
              <a:rPr lang="en-US" dirty="0"/>
              <a:t>Other example: A small parcel between ditches, 2 days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EC540A-7596-0D41-9F15-7C0C139BA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45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C2A-DA54-7843-ADA2-0D2331B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Head in aquifer at different times.</a:t>
            </a:r>
            <a:br>
              <a:rPr lang="en-US" sz="3200" dirty="0"/>
            </a:br>
            <a:r>
              <a:rPr lang="en-US" sz="2800" dirty="0"/>
              <a:t>Stays</a:t>
            </a:r>
            <a:r>
              <a:rPr lang="en-US" sz="3200" dirty="0"/>
              <a:t> within envelopes</a:t>
            </a:r>
          </a:p>
        </p:txBody>
      </p:sp>
      <p:pic>
        <p:nvPicPr>
          <p:cNvPr id="353282" name="Picture 2">
            <a:extLst>
              <a:ext uri="{FF2B5EF4-FFF2-40B4-BE49-F238E27FC236}">
                <a16:creationId xmlns:a16="http://schemas.microsoft.com/office/drawing/2014/main" id="{A492323F-26AC-B54E-B5F4-72D641E6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835524"/>
            <a:ext cx="8597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905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E9A7-92AF-8842-949B-24F4FBD4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3200" dirty="0"/>
              <a:t>Heads at different x </a:t>
            </a:r>
          </a:p>
        </p:txBody>
      </p:sp>
      <p:pic>
        <p:nvPicPr>
          <p:cNvPr id="354306" name="Picture 2">
            <a:extLst>
              <a:ext uri="{FF2B5EF4-FFF2-40B4-BE49-F238E27FC236}">
                <a16:creationId xmlns:a16="http://schemas.microsoft.com/office/drawing/2014/main" id="{0CEC4D3C-E1A9-EE41-B45B-FF37D419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57051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30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0E59-364C-794B-93ED-83BEA694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836712"/>
            <a:ext cx="8042276" cy="607820"/>
          </a:xfrm>
        </p:spPr>
        <p:txBody>
          <a:bodyPr/>
          <a:lstStyle/>
          <a:p>
            <a:r>
              <a:rPr lang="en-NL" sz="2800" dirty="0"/>
              <a:t>Superpostion of a number of sine-waves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AF395-F5A8-E347-B2D9-B80D1BF8D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921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57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3D7E56BE-7FCF-F447-B218-C5347F02C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5" name="Title 47">
            <a:extLst>
              <a:ext uri="{FF2B5EF4-FFF2-40B4-BE49-F238E27FC236}">
                <a16:creationId xmlns:a16="http://schemas.microsoft.com/office/drawing/2014/main" id="{D6CAB28B-1496-0047-8E4D-93CA3F3539F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6092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/>
              <a:t>Head change due to sudden head change at </a:t>
            </a:r>
            <a:r>
              <a:rPr lang="en-US" sz="2800" i="1"/>
              <a:t>x=0</a:t>
            </a:r>
            <a:endParaRPr lang="en-US" sz="2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FFC49-7337-3643-AE2A-B6B86F555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636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7244055-6887-914E-9D22-22A52E926DC9}"/>
              </a:ext>
            </a:extLst>
          </p:cNvPr>
          <p:cNvGrpSpPr/>
          <p:nvPr/>
        </p:nvGrpSpPr>
        <p:grpSpPr>
          <a:xfrm>
            <a:off x="0" y="2060848"/>
            <a:ext cx="9629643" cy="4405592"/>
            <a:chOff x="0" y="1183648"/>
            <a:chExt cx="9629643" cy="440559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862E07-7F64-3E4F-96A7-D18701D88D99}"/>
                </a:ext>
              </a:extLst>
            </p:cNvPr>
            <p:cNvSpPr/>
            <p:nvPr/>
          </p:nvSpPr>
          <p:spPr>
            <a:xfrm>
              <a:off x="0" y="2852935"/>
              <a:ext cx="2340429" cy="19325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2414CF-B697-374F-9840-1809D1E0B6C9}"/>
                </a:ext>
              </a:extLst>
            </p:cNvPr>
            <p:cNvSpPr/>
            <p:nvPr/>
          </p:nvSpPr>
          <p:spPr>
            <a:xfrm>
              <a:off x="0" y="4797152"/>
              <a:ext cx="9144000" cy="792088"/>
            </a:xfrm>
            <a:prstGeom prst="rect">
              <a:avLst/>
            </a:prstGeom>
            <a:pattFill prst="dkUpDiag">
              <a:fgClr>
                <a:schemeClr val="accent5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9A6EB19-9646-5243-AFB4-817050A45F8E}"/>
                </a:ext>
              </a:extLst>
            </p:cNvPr>
            <p:cNvSpPr/>
            <p:nvPr/>
          </p:nvSpPr>
          <p:spPr>
            <a:xfrm>
              <a:off x="2340429" y="1183648"/>
              <a:ext cx="6814457" cy="3616952"/>
            </a:xfrm>
            <a:custGeom>
              <a:avLst/>
              <a:gdLst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595181 h 3616952"/>
                <a:gd name="connsiteX1" fmla="*/ 43542 w 6814457"/>
                <a:gd name="connsiteY1" fmla="*/ 3616952 h 3616952"/>
                <a:gd name="connsiteX2" fmla="*/ 0 w 6814457"/>
                <a:gd name="connsiteY2" fmla="*/ 525409 h 3616952"/>
                <a:gd name="connsiteX3" fmla="*/ 195942 w 6814457"/>
                <a:gd name="connsiteY3" fmla="*/ 187952 h 3616952"/>
                <a:gd name="connsiteX4" fmla="*/ 870857 w 6814457"/>
                <a:gd name="connsiteY4" fmla="*/ 89981 h 3616952"/>
                <a:gd name="connsiteX5" fmla="*/ 1665514 w 6814457"/>
                <a:gd name="connsiteY5" fmla="*/ 198838 h 3616952"/>
                <a:gd name="connsiteX6" fmla="*/ 2645228 w 6814457"/>
                <a:gd name="connsiteY6" fmla="*/ 133523 h 3616952"/>
                <a:gd name="connsiteX7" fmla="*/ 3733800 w 6814457"/>
                <a:gd name="connsiteY7" fmla="*/ 242381 h 3616952"/>
                <a:gd name="connsiteX8" fmla="*/ 4561114 w 6814457"/>
                <a:gd name="connsiteY8" fmla="*/ 100866 h 3616952"/>
                <a:gd name="connsiteX9" fmla="*/ 5693228 w 6814457"/>
                <a:gd name="connsiteY9" fmla="*/ 275038 h 3616952"/>
                <a:gd name="connsiteX10" fmla="*/ 6803571 w 6814457"/>
                <a:gd name="connsiteY10" fmla="*/ 2895 h 3616952"/>
                <a:gd name="connsiteX11" fmla="*/ 6814457 w 6814457"/>
                <a:gd name="connsiteY11" fmla="*/ 3595181 h 36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14457" h="3616952">
                  <a:moveTo>
                    <a:pt x="6814457" y="3595181"/>
                  </a:moveTo>
                  <a:lnTo>
                    <a:pt x="43542" y="3616952"/>
                  </a:lnTo>
                  <a:lnTo>
                    <a:pt x="0" y="525409"/>
                  </a:lnTo>
                  <a:cubicBezTo>
                    <a:pt x="36830" y="308239"/>
                    <a:pt x="50799" y="260523"/>
                    <a:pt x="195942" y="187952"/>
                  </a:cubicBezTo>
                  <a:cubicBezTo>
                    <a:pt x="341085" y="115381"/>
                    <a:pt x="625928" y="88167"/>
                    <a:pt x="870857" y="89981"/>
                  </a:cubicBezTo>
                  <a:cubicBezTo>
                    <a:pt x="1115786" y="91795"/>
                    <a:pt x="1369786" y="191581"/>
                    <a:pt x="1665514" y="198838"/>
                  </a:cubicBezTo>
                  <a:cubicBezTo>
                    <a:pt x="1961242" y="206095"/>
                    <a:pt x="2300514" y="126266"/>
                    <a:pt x="2645228" y="133523"/>
                  </a:cubicBezTo>
                  <a:cubicBezTo>
                    <a:pt x="2989942" y="140780"/>
                    <a:pt x="3414486" y="247824"/>
                    <a:pt x="3733800" y="242381"/>
                  </a:cubicBezTo>
                  <a:cubicBezTo>
                    <a:pt x="4053114" y="236938"/>
                    <a:pt x="4183743" y="42809"/>
                    <a:pt x="4561114" y="100866"/>
                  </a:cubicBezTo>
                  <a:lnTo>
                    <a:pt x="5693228" y="275038"/>
                  </a:lnTo>
                  <a:cubicBezTo>
                    <a:pt x="6070599" y="333095"/>
                    <a:pt x="6422390" y="-36112"/>
                    <a:pt x="6803571" y="2895"/>
                  </a:cubicBezTo>
                  <a:cubicBezTo>
                    <a:pt x="6807200" y="1200324"/>
                    <a:pt x="6810828" y="2397752"/>
                    <a:pt x="6814457" y="3595181"/>
                  </a:cubicBezTo>
                  <a:close/>
                </a:path>
              </a:pathLst>
            </a:custGeom>
            <a:pattFill prst="lgConfetti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BB310C55-D309-514B-B333-B8A5CC6F4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547664" y="1812818"/>
              <a:ext cx="8081979" cy="114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2CBA13-F8D8-044C-8AED-EFAF124B9428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2060848"/>
              <a:ext cx="8820472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704233-A34B-5741-8E37-44500A8BE176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2852936"/>
              <a:ext cx="1368829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7C8929-6601-4343-9CB3-70BAED107FAD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060848"/>
              <a:ext cx="0" cy="2736304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F79E1E-C0B6-144E-B165-E90AE56DF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3648" y="2060848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95746A-F080-324D-AB3D-CEDE0DB3F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32" y="2336242"/>
              <a:ext cx="419100" cy="2413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AAE197-6F3B-5747-B1B9-1445736CB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444" y="3200400"/>
              <a:ext cx="165100" cy="22860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948DCE-9AD0-654C-B7CF-E13F22236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888" y="2069444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9201D2-409D-5442-88AF-A3F0C501CD63}"/>
                </a:ext>
              </a:extLst>
            </p:cNvPr>
            <p:cNvSpPr txBox="1"/>
            <p:nvPr/>
          </p:nvSpPr>
          <p:spPr>
            <a:xfrm>
              <a:off x="3867627" y="2328288"/>
              <a:ext cx="5363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 </a:t>
              </a:r>
              <a:r>
                <a:rPr lang="en-US" i="1" dirty="0"/>
                <a:t>h(x, t)</a:t>
              </a:r>
              <a:r>
                <a:rPr lang="en-US" dirty="0"/>
                <a:t> declines with time (= drawdown)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6ED578-3393-F349-9BF2-7F6F1FEE9CD8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40" y="2852936"/>
              <a:ext cx="2615817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7851B2-38EC-9A47-962B-F57CFDF212C9}"/>
                </a:ext>
              </a:extLst>
            </p:cNvPr>
            <p:cNvSpPr txBox="1"/>
            <p:nvPr/>
          </p:nvSpPr>
          <p:spPr>
            <a:xfrm>
              <a:off x="5319454" y="1613717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Drawdown progression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F32E15C-02B3-6541-90F8-E4ADF8D4E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8756" y="1983049"/>
              <a:ext cx="316835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2A6853-1DF6-B546-83E4-FE291BF3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8926" y="3271788"/>
              <a:ext cx="304800" cy="3175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C6E2AF-4FDC-7F4A-AD7A-EE6AC6CE4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0429" y="4509120"/>
              <a:ext cx="128496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250834D-3FB2-D140-84E0-E6B1D4A3B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8564" y="4304161"/>
              <a:ext cx="165100" cy="139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0ED72B9-81B4-984C-9717-B66161553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4150" y="3314700"/>
              <a:ext cx="1155700" cy="22860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25CD8FD-E68F-1D4A-BA50-D280A8B8CC29}"/>
              </a:ext>
            </a:extLst>
          </p:cNvPr>
          <p:cNvSpPr txBox="1"/>
          <p:nvPr/>
        </p:nvSpPr>
        <p:spPr>
          <a:xfrm>
            <a:off x="1389773" y="25878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h(x,0)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C51CB9-2E83-1A4C-9D8F-83922C6A2885}"/>
              </a:ext>
            </a:extLst>
          </p:cNvPr>
          <p:cNvSpPr txBox="1"/>
          <p:nvPr/>
        </p:nvSpPr>
        <p:spPr>
          <a:xfrm>
            <a:off x="5817026" y="348941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h(x,∞)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FB0F91-9930-C24A-9F59-27DB60BFA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  <p:sp>
        <p:nvSpPr>
          <p:cNvPr id="48" name="Title 47">
            <a:extLst>
              <a:ext uri="{FF2B5EF4-FFF2-40B4-BE49-F238E27FC236}">
                <a16:creationId xmlns:a16="http://schemas.microsoft.com/office/drawing/2014/main" id="{00EE232D-7102-664B-B155-AE8A9CB1F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09229"/>
          </a:xfrm>
        </p:spPr>
        <p:txBody>
          <a:bodyPr/>
          <a:lstStyle/>
          <a:p>
            <a:r>
              <a:rPr lang="en-US" sz="2800" dirty="0"/>
              <a:t>Head change due to sudden head change at </a:t>
            </a:r>
            <a:r>
              <a:rPr lang="en-US" sz="2800" i="1" dirty="0"/>
              <a:t>x=0</a:t>
            </a:r>
          </a:p>
        </p:txBody>
      </p:sp>
    </p:spTree>
    <p:extLst>
      <p:ext uri="{BB962C8B-B14F-4D97-AF65-F5344CB8AC3E}">
        <p14:creationId xmlns:p14="http://schemas.microsoft.com/office/powerpoint/2010/main" val="17666820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7">
            <a:extLst>
              <a:ext uri="{FF2B5EF4-FFF2-40B4-BE49-F238E27FC236}">
                <a16:creationId xmlns:a16="http://schemas.microsoft.com/office/drawing/2014/main" id="{E26493F9-E163-AD40-B9B3-5D2BBBF92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433" y="2760321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38">
            <a:extLst>
              <a:ext uri="{FF2B5EF4-FFF2-40B4-BE49-F238E27FC236}">
                <a16:creationId xmlns:a16="http://schemas.microsoft.com/office/drawing/2014/main" id="{F93DC325-5818-1740-8F05-FB7102716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433" y="2760321"/>
            <a:ext cx="258762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149D05-2B90-004F-ABF9-24B8383F8A95}"/>
              </a:ext>
            </a:extLst>
          </p:cNvPr>
          <p:cNvGrpSpPr/>
          <p:nvPr/>
        </p:nvGrpSpPr>
        <p:grpSpPr>
          <a:xfrm>
            <a:off x="-1" y="3179421"/>
            <a:ext cx="9468545" cy="2409819"/>
            <a:chOff x="-1" y="2120900"/>
            <a:chExt cx="9468545" cy="2409819"/>
          </a:xfrm>
        </p:grpSpPr>
        <p:sp>
          <p:nvSpPr>
            <p:cNvPr id="2" name="Rectangle 16">
              <a:extLst>
                <a:ext uri="{FF2B5EF4-FFF2-40B4-BE49-F238E27FC236}">
                  <a16:creationId xmlns:a16="http://schemas.microsoft.com/office/drawing/2014/main" id="{A5EFC874-6655-044A-889D-EB14948D1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358" y="2120900"/>
              <a:ext cx="7051678" cy="1308100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" name="Rectangle 18">
              <a:extLst>
                <a:ext uri="{FF2B5EF4-FFF2-40B4-BE49-F238E27FC236}">
                  <a16:creationId xmlns:a16="http://schemas.microsoft.com/office/drawing/2014/main" id="{E1C8C967-71FF-664F-B950-1DF77507A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720" y="3429000"/>
              <a:ext cx="7083425" cy="895350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Rectangle 20">
              <a:extLst>
                <a:ext uri="{FF2B5EF4-FFF2-40B4-BE49-F238E27FC236}">
                  <a16:creationId xmlns:a16="http://schemas.microsoft.com/office/drawing/2014/main" id="{05540967-0A77-6741-A41B-097FEEA46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4335463"/>
              <a:ext cx="9155783" cy="195256"/>
            </a:xfrm>
            <a:prstGeom prst="rect">
              <a:avLst/>
            </a:prstGeom>
            <a:solidFill>
              <a:srgbClr val="336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9D48C1A3-864B-194B-8074-B28FA08D6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2508" y="3659188"/>
              <a:ext cx="388937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i="1">
                  <a:solidFill>
                    <a:srgbClr val="000000"/>
                  </a:solidFill>
                  <a:latin typeface="Times New Roman" pitchFamily="18" charset="0"/>
                </a:rPr>
                <a:t>kD</a:t>
              </a:r>
              <a:endParaRPr lang="en-US"/>
            </a:p>
          </p:txBody>
        </p:sp>
        <p:sp>
          <p:nvSpPr>
            <p:cNvPr id="9" name="Rectangle 26">
              <a:extLst>
                <a:ext uri="{FF2B5EF4-FFF2-40B4-BE49-F238E27FC236}">
                  <a16:creationId xmlns:a16="http://schemas.microsoft.com/office/drawing/2014/main" id="{12541DD0-AD4B-1A4B-93F1-30F2EFA1B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49500"/>
              <a:ext cx="2072358" cy="1985963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41">
              <a:extLst>
                <a:ext uri="{FF2B5EF4-FFF2-40B4-BE49-F238E27FC236}">
                  <a16:creationId xmlns:a16="http://schemas.microsoft.com/office/drawing/2014/main" id="{BAAFE55D-40AB-3546-A702-719CCA221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833" y="2874963"/>
              <a:ext cx="411162" cy="261937"/>
            </a:xfrm>
            <a:prstGeom prst="rect">
              <a:avLst/>
            </a:prstGeom>
            <a:solidFill>
              <a:srgbClr val="00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8B290F08-76D3-E84B-9EB5-87A962576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833" y="2874963"/>
              <a:ext cx="411162" cy="261937"/>
            </a:xfrm>
            <a:prstGeom prst="rect">
              <a:avLst/>
            </a:prstGeom>
            <a:solidFill>
              <a:srgbClr val="00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54">
              <a:extLst>
                <a:ext uri="{FF2B5EF4-FFF2-40B4-BE49-F238E27FC236}">
                  <a16:creationId xmlns:a16="http://schemas.microsoft.com/office/drawing/2014/main" id="{25733CAD-FA45-F44C-AE2B-15662CD7D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6245" y="3624263"/>
              <a:ext cx="127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 i="1">
                  <a:solidFill>
                    <a:srgbClr val="000000"/>
                  </a:solidFill>
                  <a:latin typeface="Times New Roman" pitchFamily="18" charset="0"/>
                </a:rPr>
                <a:t>S</a:t>
              </a:r>
              <a:endParaRPr lang="en-US" sz="2000"/>
            </a:p>
          </p:txBody>
        </p:sp>
        <p:sp>
          <p:nvSpPr>
            <p:cNvPr id="14" name="Line 57">
              <a:extLst>
                <a:ext uri="{FF2B5EF4-FFF2-40B4-BE49-F238E27FC236}">
                  <a16:creationId xmlns:a16="http://schemas.microsoft.com/office/drawing/2014/main" id="{AFDB618E-283C-FD4A-B3C4-F65EAF6934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358" y="3184525"/>
              <a:ext cx="16557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44">
              <a:extLst>
                <a:ext uri="{FF2B5EF4-FFF2-40B4-BE49-F238E27FC236}">
                  <a16:creationId xmlns:a16="http://schemas.microsoft.com/office/drawing/2014/main" id="{E05AAAD9-6FB1-4B4A-A418-F796D570A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02645" y="2744787"/>
              <a:ext cx="0" cy="434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155">
              <a:extLst>
                <a:ext uri="{FF2B5EF4-FFF2-40B4-BE49-F238E27FC236}">
                  <a16:creationId xmlns:a16="http://schemas.microsoft.com/office/drawing/2014/main" id="{B7C35CE0-634F-3A42-A3E2-57C568190F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6895" y="2349500"/>
              <a:ext cx="0" cy="792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30">
              <a:extLst>
                <a:ext uri="{FF2B5EF4-FFF2-40B4-BE49-F238E27FC236}">
                  <a16:creationId xmlns:a16="http://schemas.microsoft.com/office/drawing/2014/main" id="{77093BDB-2D6D-5A43-AC2F-B13E0334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383" y="2565400"/>
              <a:ext cx="360362" cy="431800"/>
            </a:xfrm>
            <a:prstGeom prst="rect">
              <a:avLst/>
            </a:prstGeom>
            <a:solidFill>
              <a:srgbClr val="3399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lang="en-US" sz="2200" i="1" dirty="0">
                  <a:latin typeface="Times New Roman" pitchFamily="18" charset="0"/>
                </a:rPr>
                <a:t>A</a:t>
              </a:r>
              <a:endParaRPr lang="en-US" dirty="0"/>
            </a:p>
          </p:txBody>
        </p:sp>
        <p:graphicFrame>
          <p:nvGraphicFramePr>
            <p:cNvPr id="29" name="Object 157">
              <a:extLst>
                <a:ext uri="{FF2B5EF4-FFF2-40B4-BE49-F238E27FC236}">
                  <a16:creationId xmlns:a16="http://schemas.microsoft.com/office/drawing/2014/main" id="{B5576E33-4EBB-194F-B727-777A4FA47E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23320" y="2606675"/>
            <a:ext cx="266700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265" name="Equation" r:id="rId3" imgW="139680" imgH="228600" progId="Equation.3">
                    <p:embed/>
                  </p:oleObj>
                </mc:Choice>
                <mc:Fallback>
                  <p:oleObj name="Equation" r:id="rId3" imgW="139680" imgH="228600" progId="Equation.3">
                    <p:embed/>
                    <p:pic>
                      <p:nvPicPr>
                        <p:cNvPr id="29" name="Object 157">
                          <a:extLst>
                            <a:ext uri="{FF2B5EF4-FFF2-40B4-BE49-F238E27FC236}">
                              <a16:creationId xmlns:a16="http://schemas.microsoft.com/office/drawing/2014/main" id="{B5576E33-4EBB-194F-B727-777A4FA47E5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3320" y="2606675"/>
                          <a:ext cx="266700" cy="434975"/>
                        </a:xfrm>
                        <a:prstGeom prst="rect">
                          <a:avLst/>
                        </a:prstGeom>
                        <a:solidFill>
                          <a:srgbClr val="00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1803616-873C-7D4E-B245-C31870A49006}"/>
                </a:ext>
              </a:extLst>
            </p:cNvPr>
            <p:cNvGrpSpPr/>
            <p:nvPr/>
          </p:nvGrpSpPr>
          <p:grpSpPr>
            <a:xfrm>
              <a:off x="2051720" y="3792083"/>
              <a:ext cx="658813" cy="698500"/>
              <a:chOff x="8449469" y="3789363"/>
              <a:chExt cx="658813" cy="698500"/>
            </a:xfrm>
          </p:grpSpPr>
          <p:sp>
            <p:nvSpPr>
              <p:cNvPr id="30" name="Freeform 31">
                <a:extLst>
                  <a:ext uri="{FF2B5EF4-FFF2-40B4-BE49-F238E27FC236}">
                    <a16:creationId xmlns:a16="http://schemas.microsoft.com/office/drawing/2014/main" id="{08AF575C-89D0-4345-893A-63BF452672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9469" y="4197350"/>
                <a:ext cx="658813" cy="76200"/>
              </a:xfrm>
              <a:custGeom>
                <a:avLst/>
                <a:gdLst/>
                <a:ahLst/>
                <a:cxnLst>
                  <a:cxn ang="0">
                    <a:pos x="6" y="42"/>
                  </a:cxn>
                  <a:cxn ang="0">
                    <a:pos x="748" y="42"/>
                  </a:cxn>
                  <a:cxn ang="0">
                    <a:pos x="749" y="42"/>
                  </a:cxn>
                  <a:cxn ang="0">
                    <a:pos x="751" y="42"/>
                  </a:cxn>
                  <a:cxn ang="0">
                    <a:pos x="753" y="44"/>
                  </a:cxn>
                  <a:cxn ang="0">
                    <a:pos x="753" y="48"/>
                  </a:cxn>
                  <a:cxn ang="0">
                    <a:pos x="753" y="50"/>
                  </a:cxn>
                  <a:cxn ang="0">
                    <a:pos x="751" y="52"/>
                  </a:cxn>
                  <a:cxn ang="0">
                    <a:pos x="749" y="54"/>
                  </a:cxn>
                  <a:cxn ang="0">
                    <a:pos x="748" y="54"/>
                  </a:cxn>
                  <a:cxn ang="0">
                    <a:pos x="6" y="54"/>
                  </a:cxn>
                  <a:cxn ang="0">
                    <a:pos x="4" y="54"/>
                  </a:cxn>
                  <a:cxn ang="0">
                    <a:pos x="2" y="52"/>
                  </a:cxn>
                  <a:cxn ang="0">
                    <a:pos x="0" y="50"/>
                  </a:cxn>
                  <a:cxn ang="0">
                    <a:pos x="0" y="48"/>
                  </a:cxn>
                  <a:cxn ang="0">
                    <a:pos x="0" y="44"/>
                  </a:cxn>
                  <a:cxn ang="0">
                    <a:pos x="2" y="42"/>
                  </a:cxn>
                  <a:cxn ang="0">
                    <a:pos x="4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732" y="0"/>
                  </a:cxn>
                  <a:cxn ang="0">
                    <a:pos x="829" y="48"/>
                  </a:cxn>
                  <a:cxn ang="0">
                    <a:pos x="732" y="96"/>
                  </a:cxn>
                  <a:cxn ang="0">
                    <a:pos x="732" y="0"/>
                  </a:cxn>
                </a:cxnLst>
                <a:rect l="0" t="0" r="r" b="b"/>
                <a:pathLst>
                  <a:path w="829" h="96">
                    <a:moveTo>
                      <a:pt x="6" y="42"/>
                    </a:moveTo>
                    <a:lnTo>
                      <a:pt x="748" y="42"/>
                    </a:lnTo>
                    <a:lnTo>
                      <a:pt x="749" y="42"/>
                    </a:lnTo>
                    <a:lnTo>
                      <a:pt x="751" y="42"/>
                    </a:lnTo>
                    <a:lnTo>
                      <a:pt x="753" y="44"/>
                    </a:lnTo>
                    <a:lnTo>
                      <a:pt x="753" y="48"/>
                    </a:lnTo>
                    <a:lnTo>
                      <a:pt x="753" y="50"/>
                    </a:lnTo>
                    <a:lnTo>
                      <a:pt x="751" y="52"/>
                    </a:lnTo>
                    <a:lnTo>
                      <a:pt x="749" y="54"/>
                    </a:lnTo>
                    <a:lnTo>
                      <a:pt x="748" y="54"/>
                    </a:lnTo>
                    <a:lnTo>
                      <a:pt x="6" y="54"/>
                    </a:lnTo>
                    <a:lnTo>
                      <a:pt x="4" y="54"/>
                    </a:lnTo>
                    <a:lnTo>
                      <a:pt x="2" y="52"/>
                    </a:lnTo>
                    <a:lnTo>
                      <a:pt x="0" y="50"/>
                    </a:lnTo>
                    <a:lnTo>
                      <a:pt x="0" y="48"/>
                    </a:lnTo>
                    <a:lnTo>
                      <a:pt x="0" y="44"/>
                    </a:lnTo>
                    <a:lnTo>
                      <a:pt x="2" y="42"/>
                    </a:lnTo>
                    <a:lnTo>
                      <a:pt x="4" y="42"/>
                    </a:lnTo>
                    <a:lnTo>
                      <a:pt x="6" y="42"/>
                    </a:lnTo>
                    <a:lnTo>
                      <a:pt x="6" y="42"/>
                    </a:lnTo>
                    <a:close/>
                    <a:moveTo>
                      <a:pt x="732" y="0"/>
                    </a:moveTo>
                    <a:lnTo>
                      <a:pt x="829" y="48"/>
                    </a:lnTo>
                    <a:lnTo>
                      <a:pt x="732" y="96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Rectangle 32">
                <a:extLst>
                  <a:ext uri="{FF2B5EF4-FFF2-40B4-BE49-F238E27FC236}">
                    <a16:creationId xmlns:a16="http://schemas.microsoft.com/office/drawing/2014/main" id="{C1EEB5F8-F93F-2345-AFC1-ADAAD551B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7757" y="3789363"/>
                <a:ext cx="130175" cy="3508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300" i="1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endParaRPr lang="en-US"/>
              </a:p>
            </p:txBody>
          </p:sp>
          <p:sp>
            <p:nvSpPr>
              <p:cNvPr id="32" name="Line 133">
                <a:extLst>
                  <a:ext uri="{FF2B5EF4-FFF2-40B4-BE49-F238E27FC236}">
                    <a16:creationId xmlns:a16="http://schemas.microsoft.com/office/drawing/2014/main" id="{A9BC189D-FC7C-8C43-9D1D-FB0D2FEDC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4232" y="3978275"/>
                <a:ext cx="1587" cy="509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46118" name="Picture 6">
              <a:extLst>
                <a:ext uri="{FF2B5EF4-FFF2-40B4-BE49-F238E27FC236}">
                  <a16:creationId xmlns:a16="http://schemas.microsoft.com/office/drawing/2014/main" id="{991F4663-7198-D946-8D52-88D3B3A592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549" y="2271714"/>
              <a:ext cx="8225995" cy="115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2211CD-2620-0044-8086-B510496B4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918" y="2186442"/>
            <a:ext cx="4559300" cy="7366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04AB53D-B80C-B942-8AD0-9CC64BF3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5"/>
            <a:ext cx="8042276" cy="1548983"/>
          </a:xfrm>
        </p:spPr>
        <p:txBody>
          <a:bodyPr/>
          <a:lstStyle/>
          <a:p>
            <a:r>
              <a:rPr lang="en-US" sz="3200" dirty="0"/>
              <a:t>Confined aquifer of half-infinite extent with sudden head change </a:t>
            </a:r>
            <a:r>
              <a:rPr lang="en-US" sz="3200" i="1" dirty="0"/>
              <a:t>A</a:t>
            </a:r>
            <a:r>
              <a:rPr lang="en-US" sz="3200" dirty="0"/>
              <a:t> [m]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</p:spTree>
    <p:extLst>
      <p:ext uri="{BB962C8B-B14F-4D97-AF65-F5344CB8AC3E}">
        <p14:creationId xmlns:p14="http://schemas.microsoft.com/office/powerpoint/2010/main" val="607588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209A3997-C0F5-CE49-BCAC-F8CAF04F2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371E28A6-3E94-9441-92CC-1E5771CB8247}"/>
              </a:ext>
            </a:extLst>
          </p:cNvPr>
          <p:cNvSpPr txBox="1">
            <a:spLocks/>
          </p:cNvSpPr>
          <p:nvPr/>
        </p:nvSpPr>
        <p:spPr>
          <a:xfrm>
            <a:off x="550862" y="404664"/>
            <a:ext cx="8042276" cy="87315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Confined aquifer of half-infinite extent with sudden head change </a:t>
            </a:r>
            <a:r>
              <a:rPr lang="en-US" sz="2800" i="1" dirty="0"/>
              <a:t>A</a:t>
            </a:r>
            <a:r>
              <a:rPr lang="en-US" sz="2800" dirty="0"/>
              <a:t> [m] at </a:t>
            </a:r>
            <a:r>
              <a:rPr lang="en-US" sz="2800" i="1" dirty="0"/>
              <a:t>x=0</a:t>
            </a:r>
            <a:r>
              <a:rPr lang="en-US" sz="2800" dirty="0"/>
              <a:t> and </a:t>
            </a:r>
            <a:r>
              <a:rPr lang="en-US" sz="2800" i="1" dirty="0"/>
              <a:t>t=0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2F1BD7-6F8E-4E46-A3FA-E436AF4F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549400"/>
            <a:ext cx="4559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70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0D693-E83D-F845-94FE-05904BE2A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4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DE01B-E945-774F-9BC1-A5F94981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 function of 1/</a:t>
            </a:r>
            <a:r>
              <a:rPr lang="en-US" sz="3200" i="1" dirty="0"/>
              <a:t>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3B8F0-EDC0-BE4A-BFD5-5B56302D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026" y="3573016"/>
            <a:ext cx="3124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99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0" name="AutoShape 8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7885113" y="6453188"/>
            <a:ext cx="790575" cy="288925"/>
          </a:xfrm>
          <a:prstGeom prst="rightArrow">
            <a:avLst>
              <a:gd name="adj1" fmla="val 50000"/>
              <a:gd name="adj2" fmla="val 684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9189" name="Picture 37">
            <a:extLst>
              <a:ext uri="{FF2B5EF4-FFF2-40B4-BE49-F238E27FC236}">
                <a16:creationId xmlns:a16="http://schemas.microsoft.com/office/drawing/2014/main" id="{B046BD77-F57B-ED4E-B7E0-115A8A1C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718"/>
            <a:ext cx="9144000" cy="424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7894BC-1F41-B146-9148-51BB1338C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2852936"/>
            <a:ext cx="3124200" cy="736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B8803D-D4D7-454D-9780-996DFAC6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78492"/>
            <a:ext cx="8042276" cy="674731"/>
          </a:xfrm>
        </p:spPr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a function of </a:t>
            </a:r>
            <a:r>
              <a:rPr lang="en-US" sz="3200" i="1" dirty="0"/>
              <a:t>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evr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13167"/>
            <a:ext cx="9144000" cy="63436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06198C-47A9-454A-A488-B06E339E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57128"/>
          </a:xfrm>
        </p:spPr>
        <p:txBody>
          <a:bodyPr/>
          <a:lstStyle/>
          <a:p>
            <a:r>
              <a:rPr lang="en-NL" sz="2800" dirty="0"/>
              <a:t>Natural drainage of the Kalahari Desert since previous wet episode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BB239A09-5789-B544-ACEC-CE7AC70E3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6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653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1F05-7AB4-004C-AE0E-DC110E44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93548"/>
          </a:xfrm>
        </p:spPr>
        <p:txBody>
          <a:bodyPr/>
          <a:lstStyle/>
          <a:p>
            <a:r>
              <a:rPr lang="en-US" sz="3200" dirty="0"/>
              <a:t>Effect of sudden rise of head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  <p:pic>
        <p:nvPicPr>
          <p:cNvPr id="357380" name="Picture 4">
            <a:extLst>
              <a:ext uri="{FF2B5EF4-FFF2-40B4-BE49-F238E27FC236}">
                <a16:creationId xmlns:a16="http://schemas.microsoft.com/office/drawing/2014/main" id="{85962ECC-9EC3-EA4A-9E75-5AA11F6B2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340768"/>
            <a:ext cx="84836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A99C2-871D-F041-8788-83ABDCB7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077072"/>
            <a:ext cx="4610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8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8807-947E-2240-A9C9-C8EB96FC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Discharge at different time due to sudden head change at </a:t>
            </a:r>
            <a:r>
              <a:rPr lang="en-US" sz="3200" i="1" dirty="0"/>
              <a:t>x=0</a:t>
            </a:r>
          </a:p>
        </p:txBody>
      </p:sp>
      <p:pic>
        <p:nvPicPr>
          <p:cNvPr id="358402" name="Picture 2">
            <a:extLst>
              <a:ext uri="{FF2B5EF4-FFF2-40B4-BE49-F238E27FC236}">
                <a16:creationId xmlns:a16="http://schemas.microsoft.com/office/drawing/2014/main" id="{CAFB4915-C479-1344-8E22-414E71AD8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619624"/>
            <a:ext cx="83693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D75433-37FF-D941-A8DC-C1CD0477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470452"/>
            <a:ext cx="7391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757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60CA-791E-584D-8480-DF5E7E16E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Varying water level at </a:t>
            </a:r>
            <a:r>
              <a:rPr lang="en-US" sz="3200" i="1" dirty="0"/>
              <a:t>x=0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</a:t>
            </a:r>
            <a:br>
              <a:rPr lang="en-US" sz="3200" dirty="0">
                <a:sym typeface="Wingdings" pitchFamily="2" charset="2"/>
              </a:rPr>
            </a:br>
            <a:r>
              <a:rPr lang="en-US" sz="3200" dirty="0">
                <a:sym typeface="Wingdings" pitchFamily="2" charset="2"/>
              </a:rPr>
              <a:t>do </a:t>
            </a:r>
            <a:r>
              <a:rPr lang="en-US" sz="3200" dirty="0"/>
              <a:t>superposition in time</a:t>
            </a:r>
          </a:p>
        </p:txBody>
      </p:sp>
      <p:pic>
        <p:nvPicPr>
          <p:cNvPr id="359426" name="Picture 2">
            <a:extLst>
              <a:ext uri="{FF2B5EF4-FFF2-40B4-BE49-F238E27FC236}">
                <a16:creationId xmlns:a16="http://schemas.microsoft.com/office/drawing/2014/main" id="{EA2A7463-98FB-DC48-B290-7638231AB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914400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91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1180-1945-EC49-BE9F-CEA9D89C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Aquifer is bounded between two fixed-head boundaries, what to do?</a:t>
            </a:r>
          </a:p>
        </p:txBody>
      </p:sp>
      <p:pic>
        <p:nvPicPr>
          <p:cNvPr id="3" name="Picture 4" descr="Huisman2_28">
            <a:extLst>
              <a:ext uri="{FF2B5EF4-FFF2-40B4-BE49-F238E27FC236}">
                <a16:creationId xmlns:a16="http://schemas.microsoft.com/office/drawing/2014/main" id="{6EE2864E-D83B-C941-B96A-173CB699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205038"/>
            <a:ext cx="8424863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0181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A9E8DD0-BCD5-F841-9436-04BDEBC6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609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AC1D65-513E-6C41-B5CC-34C5421E75BC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3353939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21FA24D5-A7B4-6741-A89A-3193649D3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554162"/>
            <a:ext cx="9361040" cy="374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Callout 2 3">
            <a:extLst>
              <a:ext uri="{FF2B5EF4-FFF2-40B4-BE49-F238E27FC236}">
                <a16:creationId xmlns:a16="http://schemas.microsoft.com/office/drawing/2014/main" id="{1BD43186-4032-1043-BF75-0D9BC3B53E99}"/>
              </a:ext>
            </a:extLst>
          </p:cNvPr>
          <p:cNvSpPr/>
          <p:nvPr/>
        </p:nvSpPr>
        <p:spPr>
          <a:xfrm>
            <a:off x="7596336" y="2924944"/>
            <a:ext cx="1274440" cy="612648"/>
          </a:xfrm>
          <a:prstGeom prst="borderCallout2">
            <a:avLst>
              <a:gd name="adj1" fmla="val 62012"/>
              <a:gd name="adj2" fmla="val -6253"/>
              <a:gd name="adj3" fmla="val 70664"/>
              <a:gd name="adj4" fmla="val -27065"/>
              <a:gd name="adj5" fmla="val 116826"/>
              <a:gd name="adj6" fmla="val -5810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</a:t>
            </a:r>
            <a:r>
              <a:rPr lang="en-NL" dirty="0">
                <a:solidFill>
                  <a:schemeClr val="tx1"/>
                </a:solidFill>
              </a:rPr>
              <a:t>o longer zero !</a:t>
            </a:r>
          </a:p>
        </p:txBody>
      </p:sp>
      <p:sp>
        <p:nvSpPr>
          <p:cNvPr id="10" name="Line Callout 2 9">
            <a:extLst>
              <a:ext uri="{FF2B5EF4-FFF2-40B4-BE49-F238E27FC236}">
                <a16:creationId xmlns:a16="http://schemas.microsoft.com/office/drawing/2014/main" id="{16FBDFD1-D3A6-D044-98E0-19854EFFFCBB}"/>
              </a:ext>
            </a:extLst>
          </p:cNvPr>
          <p:cNvSpPr/>
          <p:nvPr/>
        </p:nvSpPr>
        <p:spPr>
          <a:xfrm>
            <a:off x="179512" y="995810"/>
            <a:ext cx="2016224" cy="1116704"/>
          </a:xfrm>
          <a:prstGeom prst="borderCallout2">
            <a:avLst>
              <a:gd name="adj1" fmla="val 101174"/>
              <a:gd name="adj2" fmla="val 66047"/>
              <a:gd name="adj3" fmla="val 138307"/>
              <a:gd name="adj4" fmla="val 33404"/>
              <a:gd name="adj5" fmla="val 186843"/>
              <a:gd name="adj6" fmla="val 45744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Sudden water level change by A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98EDCB1-CE55-9940-99BD-29AA59F1AED8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19007654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isman2_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000646"/>
            <a:ext cx="8424862" cy="587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0CFFB5-A44B-1E4D-A280-A7A32802E0B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13369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Aquifer is bounded between two fixed-head boundaries</a:t>
            </a:r>
            <a:r>
              <a:rPr lang="en-US" sz="3200">
                <a:sym typeface="Wingdings" pitchFamily="2" charset="2"/>
              </a:rPr>
              <a:t> superposition in space</a:t>
            </a:r>
            <a:endParaRPr lang="en-US" sz="32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BA94A43-08C0-7A46-B1D2-D867F1758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" y="733467"/>
            <a:ext cx="9144000" cy="609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4CFAEA-A313-5A41-B8BC-BD747FEDD9D7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2258756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Callout 2 2">
            <a:extLst>
              <a:ext uri="{FF2B5EF4-FFF2-40B4-BE49-F238E27FC236}">
                <a16:creationId xmlns:a16="http://schemas.microsoft.com/office/drawing/2014/main" id="{F71048C8-BE0F-6149-9E0E-7FC28D703941}"/>
              </a:ext>
            </a:extLst>
          </p:cNvPr>
          <p:cNvSpPr/>
          <p:nvPr/>
        </p:nvSpPr>
        <p:spPr>
          <a:xfrm>
            <a:off x="7596336" y="2132856"/>
            <a:ext cx="1274440" cy="612648"/>
          </a:xfrm>
          <a:prstGeom prst="borderCallout2">
            <a:avLst>
              <a:gd name="adj1" fmla="val 62012"/>
              <a:gd name="adj2" fmla="val -6253"/>
              <a:gd name="adj3" fmla="val 70664"/>
              <a:gd name="adj4" fmla="val -27065"/>
              <a:gd name="adj5" fmla="val 127642"/>
              <a:gd name="adj6" fmla="val -6018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zero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654D2-49B8-0D48-9E86-FE65DDFC968B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  <p:pic>
        <p:nvPicPr>
          <p:cNvPr id="373766" name="Picture 6">
            <a:extLst>
              <a:ext uri="{FF2B5EF4-FFF2-40B4-BE49-F238E27FC236}">
                <a16:creationId xmlns:a16="http://schemas.microsoft.com/office/drawing/2014/main" id="{B4545532-9D93-6347-A5DE-A8A698800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868" y="658812"/>
            <a:ext cx="9333387" cy="5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30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subsurface water storage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Irreversible storage</a:t>
            </a:r>
          </a:p>
          <a:p>
            <a:pPr lvl="1"/>
            <a:r>
              <a:rPr lang="en-US" dirty="0"/>
              <a:t>Liquefaction</a:t>
            </a:r>
          </a:p>
          <a:p>
            <a:pPr lvl="1"/>
            <a:r>
              <a:rPr lang="en-US" dirty="0"/>
              <a:t>Subsidence (consolidation)</a:t>
            </a:r>
          </a:p>
          <a:p>
            <a:pPr lvl="1"/>
            <a:r>
              <a:rPr lang="en-US" dirty="0"/>
              <a:t>Over-extraction of fresh water causing intrusion and </a:t>
            </a:r>
            <a:r>
              <a:rPr lang="en-US" dirty="0" err="1"/>
              <a:t>upconing</a:t>
            </a:r>
            <a:r>
              <a:rPr lang="en-US" dirty="0"/>
              <a:t> of saltwater in an aquifer  (almost irreversible, i.e. may take centuries to restore).</a:t>
            </a:r>
          </a:p>
          <a:p>
            <a:r>
              <a:rPr lang="en-US" dirty="0"/>
              <a:t>Reversible storage</a:t>
            </a:r>
          </a:p>
          <a:p>
            <a:pPr lvl="1"/>
            <a:r>
              <a:rPr lang="en-US" dirty="0"/>
              <a:t>Water table storage</a:t>
            </a:r>
          </a:p>
          <a:p>
            <a:pPr lvl="1"/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CBDEC-520A-FD49-8FD9-DA22F0B6312D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two sides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9567D44-107E-2E47-9430-CFCB05E93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532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790" name="Picture 6">
            <a:extLst>
              <a:ext uri="{FF2B5EF4-FFF2-40B4-BE49-F238E27FC236}">
                <a16:creationId xmlns:a16="http://schemas.microsoft.com/office/drawing/2014/main" id="{F061632D-168B-8F4F-B9CE-999952649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658813"/>
            <a:ext cx="9361040" cy="5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0BA5FF1-0B7A-7E4F-8197-69273C718D30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Head changes suddenly on both sides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4776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67A9-3413-054A-83FE-7691FB6A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Land_strip_animation" descr="Land_strip_animation">
            <a:hlinkClick r:id="" action="ppaction://media"/>
            <a:extLst>
              <a:ext uri="{FF2B5EF4-FFF2-40B4-BE49-F238E27FC236}">
                <a16:creationId xmlns:a16="http://schemas.microsoft.com/office/drawing/2014/main" id="{00E63526-2F28-5040-95BE-06E6AE99AB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3175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3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5567-A255-C84E-B50D-87B6FD6F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Head changes suddenly on both sides</a:t>
            </a:r>
          </a:p>
        </p:txBody>
      </p:sp>
      <p:pic>
        <p:nvPicPr>
          <p:cNvPr id="360450" name="Picture 2">
            <a:extLst>
              <a:ext uri="{FF2B5EF4-FFF2-40B4-BE49-F238E27FC236}">
                <a16:creationId xmlns:a16="http://schemas.microsoft.com/office/drawing/2014/main" id="{63AAB65D-4AEA-B247-8409-840A717DB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67267"/>
            <a:ext cx="700015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0452" name="Picture 4">
            <a:extLst>
              <a:ext uri="{FF2B5EF4-FFF2-40B4-BE49-F238E27FC236}">
                <a16:creationId xmlns:a16="http://schemas.microsoft.com/office/drawing/2014/main" id="{6FA6FC8C-9F06-A247-B4D9-BF5F570D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47" y="3573016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15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A871-4965-3B42-82A7-04740649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9" y="107576"/>
            <a:ext cx="9147172" cy="596619"/>
          </a:xfrm>
        </p:spPr>
        <p:txBody>
          <a:bodyPr/>
          <a:lstStyle/>
          <a:p>
            <a:r>
              <a:rPr lang="en-US" sz="2600" dirty="0"/>
              <a:t>Symmetrical same sudden head change on both sides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04E8483B-3C1C-6A4F-9D5B-C6ED7972D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625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timeline&#10;&#10;Description automatically generated">
            <a:extLst>
              <a:ext uri="{FF2B5EF4-FFF2-40B4-BE49-F238E27FC236}">
                <a16:creationId xmlns:a16="http://schemas.microsoft.com/office/drawing/2014/main" id="{D9C2D4A1-81EF-0C44-96B7-173750C86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EE27EFDB-5BE6-5E46-A95C-6377831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54392"/>
          </a:xfrm>
        </p:spPr>
        <p:txBody>
          <a:bodyPr/>
          <a:lstStyle/>
          <a:p>
            <a:r>
              <a:rPr lang="en-US" sz="3200" dirty="0"/>
              <a:t>Strip drainage after sudden recharge</a:t>
            </a:r>
          </a:p>
        </p:txBody>
      </p:sp>
    </p:spTree>
    <p:extLst>
      <p:ext uri="{BB962C8B-B14F-4D97-AF65-F5344CB8AC3E}">
        <p14:creationId xmlns:p14="http://schemas.microsoft.com/office/powerpoint/2010/main" val="11645663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83BF-C872-8047-AF7D-46E919CD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7983165" cy="585120"/>
          </a:xfrm>
        </p:spPr>
        <p:txBody>
          <a:bodyPr/>
          <a:lstStyle/>
          <a:p>
            <a:r>
              <a:rPr lang="en-US" sz="3200" dirty="0"/>
              <a:t>Basin drainage (two methods)</a:t>
            </a:r>
          </a:p>
        </p:txBody>
      </p:sp>
      <p:pic>
        <p:nvPicPr>
          <p:cNvPr id="361474" name="Picture 2">
            <a:extLst>
              <a:ext uri="{FF2B5EF4-FFF2-40B4-BE49-F238E27FC236}">
                <a16:creationId xmlns:a16="http://schemas.microsoft.com/office/drawing/2014/main" id="{2EF29471-3CF7-0A45-8616-FE2F09DB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60" y="692696"/>
            <a:ext cx="698966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76" name="Picture 4">
            <a:extLst>
              <a:ext uri="{FF2B5EF4-FFF2-40B4-BE49-F238E27FC236}">
                <a16:creationId xmlns:a16="http://schemas.microsoft.com/office/drawing/2014/main" id="{553EE0F2-BF80-6E4E-AF8B-E30F3400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50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1189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3F40-A1CC-0C41-ABA6-72D4F130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Head_decline_in_strip" descr="Head_decline_in_strip">
            <a:hlinkClick r:id="" action="ppaction://media"/>
            <a:extLst>
              <a:ext uri="{FF2B5EF4-FFF2-40B4-BE49-F238E27FC236}">
                <a16:creationId xmlns:a16="http://schemas.microsoft.com/office/drawing/2014/main" id="{41AE0981-69CC-1F4F-81E7-3033CE21A3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" y="4983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9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E200-C0D8-8A4E-9DC2-B28177BD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Individual terms of power series solution</a:t>
            </a:r>
          </a:p>
        </p:txBody>
      </p:sp>
      <p:pic>
        <p:nvPicPr>
          <p:cNvPr id="362498" name="Picture 2">
            <a:extLst>
              <a:ext uri="{FF2B5EF4-FFF2-40B4-BE49-F238E27FC236}">
                <a16:creationId xmlns:a16="http://schemas.microsoft.com/office/drawing/2014/main" id="{2D8A3ADE-5705-1847-B817-F403E99DA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66" y="692696"/>
            <a:ext cx="711762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2500" name="Picture 4">
            <a:extLst>
              <a:ext uri="{FF2B5EF4-FFF2-40B4-BE49-F238E27FC236}">
                <a16:creationId xmlns:a16="http://schemas.microsoft.com/office/drawing/2014/main" id="{80244338-E103-0F48-B70C-D7919D0D8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28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468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How fast or slow is the groundwater system ??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3841750" y="1557338"/>
          <a:ext cx="14605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69" name="Equation" r:id="rId4" imgW="545760" imgH="419040" progId="Equation.3">
                  <p:embed/>
                </p:oleObj>
              </mc:Choice>
              <mc:Fallback>
                <p:oleObj name="Equation" r:id="rId4" imgW="545760" imgH="419040" progId="Equation.3">
                  <p:embed/>
                  <p:pic>
                    <p:nvPicPr>
                      <p:cNvPr id="757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0" y="1557338"/>
                        <a:ext cx="146050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34925" y="3789363"/>
          <a:ext cx="907415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70" name="Worksheet" r:id="rId6" imgW="3562231" imgH="1409708" progId="Excel.Sheet.8">
                  <p:embed/>
                </p:oleObj>
              </mc:Choice>
              <mc:Fallback>
                <p:oleObj name="Worksheet" r:id="rId6" imgW="3562231" imgH="1409708" progId="Excel.Sheet.8">
                  <p:embed/>
                  <p:pic>
                    <p:nvPicPr>
                      <p:cNvPr id="757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789363"/>
                        <a:ext cx="9074150" cy="3095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7375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tiltedbuil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7" y="782637"/>
            <a:ext cx="9144000" cy="60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B50D38-57AB-B14B-97F9-B434B19220E3}"/>
              </a:ext>
            </a:extLst>
          </p:cNvPr>
          <p:cNvSpPr/>
          <p:nvPr/>
        </p:nvSpPr>
        <p:spPr>
          <a:xfrm>
            <a:off x="3203848" y="6381328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dirty="0">
                <a:solidFill>
                  <a:srgbClr val="FFFF00"/>
                </a:solidFill>
              </a:rPr>
              <a:t>https://www.scienceworld.ca/resource/liquefaction/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40325-281D-0643-91A7-73C953062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75061"/>
          </a:xfrm>
        </p:spPr>
        <p:txBody>
          <a:bodyPr/>
          <a:lstStyle/>
          <a:p>
            <a:r>
              <a:rPr lang="en-NL" dirty="0"/>
              <a:t>Liquefaction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A3C36DE9-BFCF-9549-863E-B3486AC85058}"/>
              </a:ext>
            </a:extLst>
          </p:cNvPr>
          <p:cNvGrpSpPr/>
          <p:nvPr/>
        </p:nvGrpSpPr>
        <p:grpSpPr>
          <a:xfrm>
            <a:off x="70741" y="260648"/>
            <a:ext cx="8678691" cy="6599882"/>
            <a:chOff x="70741" y="260648"/>
            <a:chExt cx="8678691" cy="6599882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82E36FCA-C545-DC41-8E78-AD31C92DE6A9}"/>
                </a:ext>
              </a:extLst>
            </p:cNvPr>
            <p:cNvSpPr/>
            <p:nvPr/>
          </p:nvSpPr>
          <p:spPr>
            <a:xfrm>
              <a:off x="1225441" y="435744"/>
              <a:ext cx="314051" cy="4394200"/>
            </a:xfrm>
            <a:custGeom>
              <a:avLst/>
              <a:gdLst>
                <a:gd name="connsiteX0" fmla="*/ 209659 w 273159"/>
                <a:gd name="connsiteY0" fmla="*/ 0 h 4394200"/>
                <a:gd name="connsiteX1" fmla="*/ 196959 w 273159"/>
                <a:gd name="connsiteY1" fmla="*/ 444500 h 4394200"/>
                <a:gd name="connsiteX2" fmla="*/ 184259 w 273159"/>
                <a:gd name="connsiteY2" fmla="*/ 584200 h 4394200"/>
                <a:gd name="connsiteX3" fmla="*/ 133459 w 273159"/>
                <a:gd name="connsiteY3" fmla="*/ 660400 h 4394200"/>
                <a:gd name="connsiteX4" fmla="*/ 146159 w 273159"/>
                <a:gd name="connsiteY4" fmla="*/ 723900 h 4394200"/>
                <a:gd name="connsiteX5" fmla="*/ 184259 w 273159"/>
                <a:gd name="connsiteY5" fmla="*/ 749300 h 4394200"/>
                <a:gd name="connsiteX6" fmla="*/ 247759 w 273159"/>
                <a:gd name="connsiteY6" fmla="*/ 825500 h 4394200"/>
                <a:gd name="connsiteX7" fmla="*/ 260459 w 273159"/>
                <a:gd name="connsiteY7" fmla="*/ 863600 h 4394200"/>
                <a:gd name="connsiteX8" fmla="*/ 171559 w 273159"/>
                <a:gd name="connsiteY8" fmla="*/ 1130300 h 4394200"/>
                <a:gd name="connsiteX9" fmla="*/ 146159 w 273159"/>
                <a:gd name="connsiteY9" fmla="*/ 1206500 h 4394200"/>
                <a:gd name="connsiteX10" fmla="*/ 133459 w 273159"/>
                <a:gd name="connsiteY10" fmla="*/ 1244600 h 4394200"/>
                <a:gd name="connsiteX11" fmla="*/ 146159 w 273159"/>
                <a:gd name="connsiteY11" fmla="*/ 1358900 h 4394200"/>
                <a:gd name="connsiteX12" fmla="*/ 158859 w 273159"/>
                <a:gd name="connsiteY12" fmla="*/ 1765300 h 4394200"/>
                <a:gd name="connsiteX13" fmla="*/ 222359 w 273159"/>
                <a:gd name="connsiteY13" fmla="*/ 1866900 h 4394200"/>
                <a:gd name="connsiteX14" fmla="*/ 247759 w 273159"/>
                <a:gd name="connsiteY14" fmla="*/ 1905000 h 4394200"/>
                <a:gd name="connsiteX15" fmla="*/ 222359 w 273159"/>
                <a:gd name="connsiteY15" fmla="*/ 2070100 h 4394200"/>
                <a:gd name="connsiteX16" fmla="*/ 209659 w 273159"/>
                <a:gd name="connsiteY16" fmla="*/ 2108200 h 4394200"/>
                <a:gd name="connsiteX17" fmla="*/ 196959 w 273159"/>
                <a:gd name="connsiteY17" fmla="*/ 2171700 h 4394200"/>
                <a:gd name="connsiteX18" fmla="*/ 184259 w 273159"/>
                <a:gd name="connsiteY18" fmla="*/ 2222500 h 4394200"/>
                <a:gd name="connsiteX19" fmla="*/ 196959 w 273159"/>
                <a:gd name="connsiteY19" fmla="*/ 2336800 h 4394200"/>
                <a:gd name="connsiteX20" fmla="*/ 209659 w 273159"/>
                <a:gd name="connsiteY20" fmla="*/ 2413000 h 4394200"/>
                <a:gd name="connsiteX21" fmla="*/ 222359 w 273159"/>
                <a:gd name="connsiteY21" fmla="*/ 2501900 h 4394200"/>
                <a:gd name="connsiteX22" fmla="*/ 171559 w 273159"/>
                <a:gd name="connsiteY22" fmla="*/ 2781300 h 4394200"/>
                <a:gd name="connsiteX23" fmla="*/ 120759 w 273159"/>
                <a:gd name="connsiteY23" fmla="*/ 2857500 h 4394200"/>
                <a:gd name="connsiteX24" fmla="*/ 44559 w 273159"/>
                <a:gd name="connsiteY24" fmla="*/ 2959100 h 4394200"/>
                <a:gd name="connsiteX25" fmla="*/ 31859 w 273159"/>
                <a:gd name="connsiteY25" fmla="*/ 2997200 h 4394200"/>
                <a:gd name="connsiteX26" fmla="*/ 19159 w 273159"/>
                <a:gd name="connsiteY26" fmla="*/ 3111500 h 4394200"/>
                <a:gd name="connsiteX27" fmla="*/ 57259 w 273159"/>
                <a:gd name="connsiteY27" fmla="*/ 3149600 h 4394200"/>
                <a:gd name="connsiteX28" fmla="*/ 133459 w 273159"/>
                <a:gd name="connsiteY28" fmla="*/ 3200400 h 4394200"/>
                <a:gd name="connsiteX29" fmla="*/ 209659 w 273159"/>
                <a:gd name="connsiteY29" fmla="*/ 3314700 h 4394200"/>
                <a:gd name="connsiteX30" fmla="*/ 235059 w 273159"/>
                <a:gd name="connsiteY30" fmla="*/ 3352800 h 4394200"/>
                <a:gd name="connsiteX31" fmla="*/ 260459 w 273159"/>
                <a:gd name="connsiteY31" fmla="*/ 3429000 h 4394200"/>
                <a:gd name="connsiteX32" fmla="*/ 222359 w 273159"/>
                <a:gd name="connsiteY32" fmla="*/ 3556000 h 4394200"/>
                <a:gd name="connsiteX33" fmla="*/ 196959 w 273159"/>
                <a:gd name="connsiteY33" fmla="*/ 3632200 h 4394200"/>
                <a:gd name="connsiteX34" fmla="*/ 235059 w 273159"/>
                <a:gd name="connsiteY34" fmla="*/ 3759200 h 4394200"/>
                <a:gd name="connsiteX35" fmla="*/ 273159 w 273159"/>
                <a:gd name="connsiteY35" fmla="*/ 3784600 h 4394200"/>
                <a:gd name="connsiteX36" fmla="*/ 235059 w 273159"/>
                <a:gd name="connsiteY36" fmla="*/ 3911600 h 4394200"/>
                <a:gd name="connsiteX37" fmla="*/ 222359 w 273159"/>
                <a:gd name="connsiteY37" fmla="*/ 3949700 h 4394200"/>
                <a:gd name="connsiteX38" fmla="*/ 209659 w 273159"/>
                <a:gd name="connsiteY38" fmla="*/ 4013200 h 4394200"/>
                <a:gd name="connsiteX39" fmla="*/ 196959 w 273159"/>
                <a:gd name="connsiteY39" fmla="*/ 4292600 h 4394200"/>
                <a:gd name="connsiteX40" fmla="*/ 120759 w 273159"/>
                <a:gd name="connsiteY40" fmla="*/ 4394200 h 439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3159" h="4394200">
                  <a:moveTo>
                    <a:pt x="209659" y="0"/>
                  </a:moveTo>
                  <a:cubicBezTo>
                    <a:pt x="205426" y="148167"/>
                    <a:pt x="203398" y="296413"/>
                    <a:pt x="196959" y="444500"/>
                  </a:cubicBezTo>
                  <a:cubicBezTo>
                    <a:pt x="194928" y="491215"/>
                    <a:pt x="197453" y="539341"/>
                    <a:pt x="184259" y="584200"/>
                  </a:cubicBezTo>
                  <a:cubicBezTo>
                    <a:pt x="175645" y="613487"/>
                    <a:pt x="133459" y="660400"/>
                    <a:pt x="133459" y="660400"/>
                  </a:cubicBezTo>
                  <a:cubicBezTo>
                    <a:pt x="137692" y="681567"/>
                    <a:pt x="135449" y="705158"/>
                    <a:pt x="146159" y="723900"/>
                  </a:cubicBezTo>
                  <a:cubicBezTo>
                    <a:pt x="153732" y="737152"/>
                    <a:pt x="172533" y="739529"/>
                    <a:pt x="184259" y="749300"/>
                  </a:cubicBezTo>
                  <a:cubicBezTo>
                    <a:pt x="208334" y="769362"/>
                    <a:pt x="233488" y="796957"/>
                    <a:pt x="247759" y="825500"/>
                  </a:cubicBezTo>
                  <a:cubicBezTo>
                    <a:pt x="253746" y="837474"/>
                    <a:pt x="256226" y="850900"/>
                    <a:pt x="260459" y="863600"/>
                  </a:cubicBezTo>
                  <a:lnTo>
                    <a:pt x="171559" y="1130300"/>
                  </a:lnTo>
                  <a:lnTo>
                    <a:pt x="146159" y="1206500"/>
                  </a:lnTo>
                  <a:lnTo>
                    <a:pt x="133459" y="1244600"/>
                  </a:lnTo>
                  <a:cubicBezTo>
                    <a:pt x="137692" y="1282700"/>
                    <a:pt x="144291" y="1320611"/>
                    <a:pt x="146159" y="1358900"/>
                  </a:cubicBezTo>
                  <a:cubicBezTo>
                    <a:pt x="152763" y="1494272"/>
                    <a:pt x="148192" y="1630188"/>
                    <a:pt x="158859" y="1765300"/>
                  </a:cubicBezTo>
                  <a:cubicBezTo>
                    <a:pt x="164736" y="1839747"/>
                    <a:pt x="175863" y="1835903"/>
                    <a:pt x="222359" y="1866900"/>
                  </a:cubicBezTo>
                  <a:cubicBezTo>
                    <a:pt x="230826" y="1879600"/>
                    <a:pt x="246491" y="1889789"/>
                    <a:pt x="247759" y="1905000"/>
                  </a:cubicBezTo>
                  <a:cubicBezTo>
                    <a:pt x="251391" y="1948584"/>
                    <a:pt x="236043" y="2022208"/>
                    <a:pt x="222359" y="2070100"/>
                  </a:cubicBezTo>
                  <a:cubicBezTo>
                    <a:pt x="218681" y="2082972"/>
                    <a:pt x="212906" y="2095213"/>
                    <a:pt x="209659" y="2108200"/>
                  </a:cubicBezTo>
                  <a:cubicBezTo>
                    <a:pt x="204424" y="2129141"/>
                    <a:pt x="201642" y="2150628"/>
                    <a:pt x="196959" y="2171700"/>
                  </a:cubicBezTo>
                  <a:cubicBezTo>
                    <a:pt x="193173" y="2188739"/>
                    <a:pt x="188492" y="2205567"/>
                    <a:pt x="184259" y="2222500"/>
                  </a:cubicBezTo>
                  <a:cubicBezTo>
                    <a:pt x="188492" y="2260600"/>
                    <a:pt x="191893" y="2298802"/>
                    <a:pt x="196959" y="2336800"/>
                  </a:cubicBezTo>
                  <a:cubicBezTo>
                    <a:pt x="200362" y="2362324"/>
                    <a:pt x="205743" y="2387549"/>
                    <a:pt x="209659" y="2413000"/>
                  </a:cubicBezTo>
                  <a:cubicBezTo>
                    <a:pt x="214211" y="2442586"/>
                    <a:pt x="218126" y="2472267"/>
                    <a:pt x="222359" y="2501900"/>
                  </a:cubicBezTo>
                  <a:cubicBezTo>
                    <a:pt x="201840" y="2891767"/>
                    <a:pt x="268146" y="2657117"/>
                    <a:pt x="171559" y="2781300"/>
                  </a:cubicBezTo>
                  <a:cubicBezTo>
                    <a:pt x="152817" y="2805397"/>
                    <a:pt x="139075" y="2833078"/>
                    <a:pt x="120759" y="2857500"/>
                  </a:cubicBezTo>
                  <a:lnTo>
                    <a:pt x="44559" y="2959100"/>
                  </a:lnTo>
                  <a:cubicBezTo>
                    <a:pt x="40326" y="2971800"/>
                    <a:pt x="37846" y="2985226"/>
                    <a:pt x="31859" y="2997200"/>
                  </a:cubicBezTo>
                  <a:cubicBezTo>
                    <a:pt x="4799" y="3051321"/>
                    <a:pt x="-17347" y="3029362"/>
                    <a:pt x="19159" y="3111500"/>
                  </a:cubicBezTo>
                  <a:cubicBezTo>
                    <a:pt x="26453" y="3127913"/>
                    <a:pt x="43082" y="3138573"/>
                    <a:pt x="57259" y="3149600"/>
                  </a:cubicBezTo>
                  <a:cubicBezTo>
                    <a:pt x="81356" y="3168342"/>
                    <a:pt x="133459" y="3200400"/>
                    <a:pt x="133459" y="3200400"/>
                  </a:cubicBezTo>
                  <a:lnTo>
                    <a:pt x="209659" y="3314700"/>
                  </a:lnTo>
                  <a:cubicBezTo>
                    <a:pt x="218126" y="3327400"/>
                    <a:pt x="230232" y="3338320"/>
                    <a:pt x="235059" y="3352800"/>
                  </a:cubicBezTo>
                  <a:lnTo>
                    <a:pt x="260459" y="3429000"/>
                  </a:lnTo>
                  <a:cubicBezTo>
                    <a:pt x="232593" y="3624059"/>
                    <a:pt x="270996" y="3446567"/>
                    <a:pt x="222359" y="3556000"/>
                  </a:cubicBezTo>
                  <a:cubicBezTo>
                    <a:pt x="211485" y="3580466"/>
                    <a:pt x="196959" y="3632200"/>
                    <a:pt x="196959" y="3632200"/>
                  </a:cubicBezTo>
                  <a:cubicBezTo>
                    <a:pt x="204953" y="3688156"/>
                    <a:pt x="196555" y="3720696"/>
                    <a:pt x="235059" y="3759200"/>
                  </a:cubicBezTo>
                  <a:cubicBezTo>
                    <a:pt x="245852" y="3769993"/>
                    <a:pt x="260459" y="3776133"/>
                    <a:pt x="273159" y="3784600"/>
                  </a:cubicBezTo>
                  <a:cubicBezTo>
                    <a:pt x="253965" y="3861375"/>
                    <a:pt x="265979" y="3818841"/>
                    <a:pt x="235059" y="3911600"/>
                  </a:cubicBezTo>
                  <a:cubicBezTo>
                    <a:pt x="230826" y="3924300"/>
                    <a:pt x="224984" y="3936573"/>
                    <a:pt x="222359" y="3949700"/>
                  </a:cubicBezTo>
                  <a:lnTo>
                    <a:pt x="209659" y="4013200"/>
                  </a:lnTo>
                  <a:cubicBezTo>
                    <a:pt x="205426" y="4106333"/>
                    <a:pt x="213348" y="4200822"/>
                    <a:pt x="196959" y="4292600"/>
                  </a:cubicBezTo>
                  <a:cubicBezTo>
                    <a:pt x="190715" y="4327565"/>
                    <a:pt x="147663" y="4367296"/>
                    <a:pt x="120759" y="43942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7A743B1-0083-114C-94E2-3A835DF4AE25}"/>
                </a:ext>
              </a:extLst>
            </p:cNvPr>
            <p:cNvSpPr/>
            <p:nvPr/>
          </p:nvSpPr>
          <p:spPr>
            <a:xfrm>
              <a:off x="6977098" y="2420888"/>
              <a:ext cx="1051286" cy="914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71B37C8-13F9-9845-9B5E-E171197066BE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2092627" y="764704"/>
              <a:ext cx="5038428" cy="1790095"/>
            </a:xfrm>
            <a:prstGeom prst="line">
              <a:avLst/>
            </a:prstGeom>
            <a:ln w="47625" cmpd="dbl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F1E7D4-2FFD-014D-B448-70BA97F9EE9A}"/>
                </a:ext>
              </a:extLst>
            </p:cNvPr>
            <p:cNvCxnSpPr>
              <a:cxnSpLocks/>
            </p:cNvCxnSpPr>
            <p:nvPr/>
          </p:nvCxnSpPr>
          <p:spPr>
            <a:xfrm>
              <a:off x="1927052" y="2132856"/>
              <a:ext cx="5050046" cy="576064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BBF3D24-8DAE-044E-9429-27BBFB227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9839" y="2996952"/>
              <a:ext cx="4967259" cy="432049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638C89D-ADBB-0E44-AC8A-5A2F1E6BEF51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 flipV="1">
              <a:off x="2092627" y="3201377"/>
              <a:ext cx="5038428" cy="1451759"/>
            </a:xfrm>
            <a:prstGeom prst="line">
              <a:avLst/>
            </a:prstGeom>
            <a:ln w="476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6B627B-BB99-EF46-81CD-1C0930AA0425}"/>
                </a:ext>
              </a:extLst>
            </p:cNvPr>
            <p:cNvCxnSpPr>
              <a:cxnSpLocks/>
            </p:cNvCxnSpPr>
            <p:nvPr/>
          </p:nvCxnSpPr>
          <p:spPr>
            <a:xfrm>
              <a:off x="1761476" y="260648"/>
              <a:ext cx="574126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7AD385-A8BC-F443-B2CB-650C9F35F2AD}"/>
                </a:ext>
              </a:extLst>
            </p:cNvPr>
            <p:cNvSpPr/>
            <p:nvPr/>
          </p:nvSpPr>
          <p:spPr>
            <a:xfrm>
              <a:off x="4176545" y="2577729"/>
              <a:ext cx="496726" cy="43204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F0EDC89-6EB9-2244-9ABD-CBFF1C4ADDF7}"/>
                </a:ext>
              </a:extLst>
            </p:cNvPr>
            <p:cNvSpPr/>
            <p:nvPr/>
          </p:nvSpPr>
          <p:spPr>
            <a:xfrm>
              <a:off x="1705067" y="546989"/>
              <a:ext cx="1051286" cy="4394179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5D8A761-931D-8747-8DB0-CD6654EC2895}"/>
                </a:ext>
              </a:extLst>
            </p:cNvPr>
            <p:cNvSpPr/>
            <p:nvPr/>
          </p:nvSpPr>
          <p:spPr>
            <a:xfrm>
              <a:off x="165100" y="4711700"/>
              <a:ext cx="8382049" cy="2148830"/>
            </a:xfrm>
            <a:custGeom>
              <a:avLst/>
              <a:gdLst>
                <a:gd name="connsiteX0" fmla="*/ 0 w 8382049"/>
                <a:gd name="connsiteY0" fmla="*/ 0 h 2148830"/>
                <a:gd name="connsiteX1" fmla="*/ 114300 w 8382049"/>
                <a:gd name="connsiteY1" fmla="*/ 25400 h 2148830"/>
                <a:gd name="connsiteX2" fmla="*/ 215900 w 8382049"/>
                <a:gd name="connsiteY2" fmla="*/ 50800 h 2148830"/>
                <a:gd name="connsiteX3" fmla="*/ 292100 w 8382049"/>
                <a:gd name="connsiteY3" fmla="*/ 88900 h 2148830"/>
                <a:gd name="connsiteX4" fmla="*/ 355600 w 8382049"/>
                <a:gd name="connsiteY4" fmla="*/ 152400 h 2148830"/>
                <a:gd name="connsiteX5" fmla="*/ 406400 w 8382049"/>
                <a:gd name="connsiteY5" fmla="*/ 228600 h 2148830"/>
                <a:gd name="connsiteX6" fmla="*/ 469900 w 8382049"/>
                <a:gd name="connsiteY6" fmla="*/ 304800 h 2148830"/>
                <a:gd name="connsiteX7" fmla="*/ 482600 w 8382049"/>
                <a:gd name="connsiteY7" fmla="*/ 342900 h 2148830"/>
                <a:gd name="connsiteX8" fmla="*/ 533400 w 8382049"/>
                <a:gd name="connsiteY8" fmla="*/ 419100 h 2148830"/>
                <a:gd name="connsiteX9" fmla="*/ 546100 w 8382049"/>
                <a:gd name="connsiteY9" fmla="*/ 457200 h 2148830"/>
                <a:gd name="connsiteX10" fmla="*/ 558800 w 8382049"/>
                <a:gd name="connsiteY10" fmla="*/ 533400 h 2148830"/>
                <a:gd name="connsiteX11" fmla="*/ 596900 w 8382049"/>
                <a:gd name="connsiteY11" fmla="*/ 546100 h 2148830"/>
                <a:gd name="connsiteX12" fmla="*/ 635000 w 8382049"/>
                <a:gd name="connsiteY12" fmla="*/ 571500 h 2148830"/>
                <a:gd name="connsiteX13" fmla="*/ 723900 w 8382049"/>
                <a:gd name="connsiteY13" fmla="*/ 596900 h 2148830"/>
                <a:gd name="connsiteX14" fmla="*/ 762000 w 8382049"/>
                <a:gd name="connsiteY14" fmla="*/ 622300 h 2148830"/>
                <a:gd name="connsiteX15" fmla="*/ 774700 w 8382049"/>
                <a:gd name="connsiteY15" fmla="*/ 660400 h 2148830"/>
                <a:gd name="connsiteX16" fmla="*/ 825500 w 8382049"/>
                <a:gd name="connsiteY16" fmla="*/ 736600 h 2148830"/>
                <a:gd name="connsiteX17" fmla="*/ 850900 w 8382049"/>
                <a:gd name="connsiteY17" fmla="*/ 825500 h 2148830"/>
                <a:gd name="connsiteX18" fmla="*/ 876300 w 8382049"/>
                <a:gd name="connsiteY18" fmla="*/ 1003300 h 2148830"/>
                <a:gd name="connsiteX19" fmla="*/ 901700 w 8382049"/>
                <a:gd name="connsiteY19" fmla="*/ 1092200 h 2148830"/>
                <a:gd name="connsiteX20" fmla="*/ 1028700 w 8382049"/>
                <a:gd name="connsiteY20" fmla="*/ 1130300 h 2148830"/>
                <a:gd name="connsiteX21" fmla="*/ 1079500 w 8382049"/>
                <a:gd name="connsiteY21" fmla="*/ 1143000 h 2148830"/>
                <a:gd name="connsiteX22" fmla="*/ 1143000 w 8382049"/>
                <a:gd name="connsiteY22" fmla="*/ 1219200 h 2148830"/>
                <a:gd name="connsiteX23" fmla="*/ 1155700 w 8382049"/>
                <a:gd name="connsiteY23" fmla="*/ 1257300 h 2148830"/>
                <a:gd name="connsiteX24" fmla="*/ 1193800 w 8382049"/>
                <a:gd name="connsiteY24" fmla="*/ 1333500 h 2148830"/>
                <a:gd name="connsiteX25" fmla="*/ 1244600 w 8382049"/>
                <a:gd name="connsiteY25" fmla="*/ 1511300 h 2148830"/>
                <a:gd name="connsiteX26" fmla="*/ 1257300 w 8382049"/>
                <a:gd name="connsiteY26" fmla="*/ 1549400 h 2148830"/>
                <a:gd name="connsiteX27" fmla="*/ 1346200 w 8382049"/>
                <a:gd name="connsiteY27" fmla="*/ 1663700 h 2148830"/>
                <a:gd name="connsiteX28" fmla="*/ 1371600 w 8382049"/>
                <a:gd name="connsiteY28" fmla="*/ 1701800 h 2148830"/>
                <a:gd name="connsiteX29" fmla="*/ 1447800 w 8382049"/>
                <a:gd name="connsiteY29" fmla="*/ 1752600 h 2148830"/>
                <a:gd name="connsiteX30" fmla="*/ 1485900 w 8382049"/>
                <a:gd name="connsiteY30" fmla="*/ 1790700 h 2148830"/>
                <a:gd name="connsiteX31" fmla="*/ 1524000 w 8382049"/>
                <a:gd name="connsiteY31" fmla="*/ 1803400 h 2148830"/>
                <a:gd name="connsiteX32" fmla="*/ 1638300 w 8382049"/>
                <a:gd name="connsiteY32" fmla="*/ 1866900 h 2148830"/>
                <a:gd name="connsiteX33" fmla="*/ 1968500 w 8382049"/>
                <a:gd name="connsiteY33" fmla="*/ 1879600 h 2148830"/>
                <a:gd name="connsiteX34" fmla="*/ 2032000 w 8382049"/>
                <a:gd name="connsiteY34" fmla="*/ 1892300 h 2148830"/>
                <a:gd name="connsiteX35" fmla="*/ 2133600 w 8382049"/>
                <a:gd name="connsiteY35" fmla="*/ 1917700 h 2148830"/>
                <a:gd name="connsiteX36" fmla="*/ 2197100 w 8382049"/>
                <a:gd name="connsiteY36" fmla="*/ 1930400 h 2148830"/>
                <a:gd name="connsiteX37" fmla="*/ 2235200 w 8382049"/>
                <a:gd name="connsiteY37" fmla="*/ 1955800 h 2148830"/>
                <a:gd name="connsiteX38" fmla="*/ 2298700 w 8382049"/>
                <a:gd name="connsiteY38" fmla="*/ 1930400 h 2148830"/>
                <a:gd name="connsiteX39" fmla="*/ 2336800 w 8382049"/>
                <a:gd name="connsiteY39" fmla="*/ 1917700 h 2148830"/>
                <a:gd name="connsiteX40" fmla="*/ 2413000 w 8382049"/>
                <a:gd name="connsiteY40" fmla="*/ 1866900 h 2148830"/>
                <a:gd name="connsiteX41" fmla="*/ 2489200 w 8382049"/>
                <a:gd name="connsiteY41" fmla="*/ 1841500 h 2148830"/>
                <a:gd name="connsiteX42" fmla="*/ 2590800 w 8382049"/>
                <a:gd name="connsiteY42" fmla="*/ 1803400 h 2148830"/>
                <a:gd name="connsiteX43" fmla="*/ 2730500 w 8382049"/>
                <a:gd name="connsiteY43" fmla="*/ 1790700 h 2148830"/>
                <a:gd name="connsiteX44" fmla="*/ 3149600 w 8382049"/>
                <a:gd name="connsiteY44" fmla="*/ 1816100 h 2148830"/>
                <a:gd name="connsiteX45" fmla="*/ 3213100 w 8382049"/>
                <a:gd name="connsiteY45" fmla="*/ 1841500 h 2148830"/>
                <a:gd name="connsiteX46" fmla="*/ 3390900 w 8382049"/>
                <a:gd name="connsiteY46" fmla="*/ 1905000 h 2148830"/>
                <a:gd name="connsiteX47" fmla="*/ 3454400 w 8382049"/>
                <a:gd name="connsiteY47" fmla="*/ 1943100 h 2148830"/>
                <a:gd name="connsiteX48" fmla="*/ 3556000 w 8382049"/>
                <a:gd name="connsiteY48" fmla="*/ 1981200 h 2148830"/>
                <a:gd name="connsiteX49" fmla="*/ 4102100 w 8382049"/>
                <a:gd name="connsiteY49" fmla="*/ 2006600 h 2148830"/>
                <a:gd name="connsiteX50" fmla="*/ 4229100 w 8382049"/>
                <a:gd name="connsiteY50" fmla="*/ 2019300 h 2148830"/>
                <a:gd name="connsiteX51" fmla="*/ 4279900 w 8382049"/>
                <a:gd name="connsiteY51" fmla="*/ 2032000 h 2148830"/>
                <a:gd name="connsiteX52" fmla="*/ 4406900 w 8382049"/>
                <a:gd name="connsiteY52" fmla="*/ 2044700 h 2148830"/>
                <a:gd name="connsiteX53" fmla="*/ 4635500 w 8382049"/>
                <a:gd name="connsiteY53" fmla="*/ 2019300 h 2148830"/>
                <a:gd name="connsiteX54" fmla="*/ 4749800 w 8382049"/>
                <a:gd name="connsiteY54" fmla="*/ 1955800 h 2148830"/>
                <a:gd name="connsiteX55" fmla="*/ 4851400 w 8382049"/>
                <a:gd name="connsiteY55" fmla="*/ 1930400 h 2148830"/>
                <a:gd name="connsiteX56" fmla="*/ 5054600 w 8382049"/>
                <a:gd name="connsiteY56" fmla="*/ 1955800 h 2148830"/>
                <a:gd name="connsiteX57" fmla="*/ 5105400 w 8382049"/>
                <a:gd name="connsiteY57" fmla="*/ 1981200 h 2148830"/>
                <a:gd name="connsiteX58" fmla="*/ 5181600 w 8382049"/>
                <a:gd name="connsiteY58" fmla="*/ 2006600 h 2148830"/>
                <a:gd name="connsiteX59" fmla="*/ 5321300 w 8382049"/>
                <a:gd name="connsiteY59" fmla="*/ 1968500 h 2148830"/>
                <a:gd name="connsiteX60" fmla="*/ 5359400 w 8382049"/>
                <a:gd name="connsiteY60" fmla="*/ 1955800 h 2148830"/>
                <a:gd name="connsiteX61" fmla="*/ 6032500 w 8382049"/>
                <a:gd name="connsiteY61" fmla="*/ 1930400 h 2148830"/>
                <a:gd name="connsiteX62" fmla="*/ 6337300 w 8382049"/>
                <a:gd name="connsiteY62" fmla="*/ 1943100 h 2148830"/>
                <a:gd name="connsiteX63" fmla="*/ 6375400 w 8382049"/>
                <a:gd name="connsiteY63" fmla="*/ 1968500 h 2148830"/>
                <a:gd name="connsiteX64" fmla="*/ 6477000 w 8382049"/>
                <a:gd name="connsiteY64" fmla="*/ 1993900 h 2148830"/>
                <a:gd name="connsiteX65" fmla="*/ 6527800 w 8382049"/>
                <a:gd name="connsiteY65" fmla="*/ 2006600 h 2148830"/>
                <a:gd name="connsiteX66" fmla="*/ 7302500 w 8382049"/>
                <a:gd name="connsiteY66" fmla="*/ 1993900 h 2148830"/>
                <a:gd name="connsiteX67" fmla="*/ 7543800 w 8382049"/>
                <a:gd name="connsiteY67" fmla="*/ 2032000 h 2148830"/>
                <a:gd name="connsiteX68" fmla="*/ 7607300 w 8382049"/>
                <a:gd name="connsiteY68" fmla="*/ 2108200 h 2148830"/>
                <a:gd name="connsiteX69" fmla="*/ 7645400 w 8382049"/>
                <a:gd name="connsiteY69" fmla="*/ 2120900 h 2148830"/>
                <a:gd name="connsiteX70" fmla="*/ 7696200 w 8382049"/>
                <a:gd name="connsiteY70" fmla="*/ 2108200 h 2148830"/>
                <a:gd name="connsiteX71" fmla="*/ 7734300 w 8382049"/>
                <a:gd name="connsiteY71" fmla="*/ 2095500 h 2148830"/>
                <a:gd name="connsiteX72" fmla="*/ 7797800 w 8382049"/>
                <a:gd name="connsiteY72" fmla="*/ 2082800 h 2148830"/>
                <a:gd name="connsiteX73" fmla="*/ 7874000 w 8382049"/>
                <a:gd name="connsiteY73" fmla="*/ 2057400 h 2148830"/>
                <a:gd name="connsiteX74" fmla="*/ 7937500 w 8382049"/>
                <a:gd name="connsiteY74" fmla="*/ 2044700 h 2148830"/>
                <a:gd name="connsiteX75" fmla="*/ 8026400 w 8382049"/>
                <a:gd name="connsiteY75" fmla="*/ 2019300 h 2148830"/>
                <a:gd name="connsiteX76" fmla="*/ 8305800 w 8382049"/>
                <a:gd name="connsiteY76" fmla="*/ 2032000 h 2148830"/>
                <a:gd name="connsiteX77" fmla="*/ 8356600 w 8382049"/>
                <a:gd name="connsiteY77" fmla="*/ 2108200 h 2148830"/>
                <a:gd name="connsiteX78" fmla="*/ 8382000 w 8382049"/>
                <a:gd name="connsiteY78" fmla="*/ 2133600 h 214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49" h="2148830">
                  <a:moveTo>
                    <a:pt x="0" y="0"/>
                  </a:moveTo>
                  <a:cubicBezTo>
                    <a:pt x="191518" y="38304"/>
                    <a:pt x="-47118" y="-10471"/>
                    <a:pt x="114300" y="25400"/>
                  </a:cubicBezTo>
                  <a:cubicBezTo>
                    <a:pt x="140385" y="31197"/>
                    <a:pt x="188667" y="37183"/>
                    <a:pt x="215900" y="50800"/>
                  </a:cubicBezTo>
                  <a:cubicBezTo>
                    <a:pt x="314377" y="100039"/>
                    <a:pt x="196335" y="56978"/>
                    <a:pt x="292100" y="88900"/>
                  </a:cubicBezTo>
                  <a:cubicBezTo>
                    <a:pt x="393700" y="241300"/>
                    <a:pt x="237067" y="16933"/>
                    <a:pt x="355600" y="152400"/>
                  </a:cubicBezTo>
                  <a:cubicBezTo>
                    <a:pt x="375702" y="175374"/>
                    <a:pt x="384814" y="207014"/>
                    <a:pt x="406400" y="228600"/>
                  </a:cubicBezTo>
                  <a:cubicBezTo>
                    <a:pt x="434487" y="256687"/>
                    <a:pt x="452219" y="269437"/>
                    <a:pt x="469900" y="304800"/>
                  </a:cubicBezTo>
                  <a:cubicBezTo>
                    <a:pt x="475887" y="316774"/>
                    <a:pt x="476099" y="331198"/>
                    <a:pt x="482600" y="342900"/>
                  </a:cubicBezTo>
                  <a:cubicBezTo>
                    <a:pt x="497425" y="369585"/>
                    <a:pt x="523747" y="390140"/>
                    <a:pt x="533400" y="419100"/>
                  </a:cubicBezTo>
                  <a:cubicBezTo>
                    <a:pt x="537633" y="431800"/>
                    <a:pt x="543196" y="444132"/>
                    <a:pt x="546100" y="457200"/>
                  </a:cubicBezTo>
                  <a:cubicBezTo>
                    <a:pt x="551686" y="482337"/>
                    <a:pt x="546024" y="511042"/>
                    <a:pt x="558800" y="533400"/>
                  </a:cubicBezTo>
                  <a:cubicBezTo>
                    <a:pt x="565442" y="545023"/>
                    <a:pt x="584926" y="540113"/>
                    <a:pt x="596900" y="546100"/>
                  </a:cubicBezTo>
                  <a:cubicBezTo>
                    <a:pt x="610552" y="552926"/>
                    <a:pt x="620971" y="565487"/>
                    <a:pt x="635000" y="571500"/>
                  </a:cubicBezTo>
                  <a:cubicBezTo>
                    <a:pt x="691967" y="595915"/>
                    <a:pt x="674472" y="572186"/>
                    <a:pt x="723900" y="596900"/>
                  </a:cubicBezTo>
                  <a:cubicBezTo>
                    <a:pt x="737552" y="603726"/>
                    <a:pt x="749300" y="613833"/>
                    <a:pt x="762000" y="622300"/>
                  </a:cubicBezTo>
                  <a:cubicBezTo>
                    <a:pt x="766233" y="635000"/>
                    <a:pt x="768199" y="648698"/>
                    <a:pt x="774700" y="660400"/>
                  </a:cubicBezTo>
                  <a:cubicBezTo>
                    <a:pt x="789525" y="687085"/>
                    <a:pt x="815847" y="707640"/>
                    <a:pt x="825500" y="736600"/>
                  </a:cubicBezTo>
                  <a:cubicBezTo>
                    <a:pt x="835566" y="766797"/>
                    <a:pt x="845584" y="793606"/>
                    <a:pt x="850900" y="825500"/>
                  </a:cubicBezTo>
                  <a:cubicBezTo>
                    <a:pt x="874312" y="965972"/>
                    <a:pt x="852317" y="883384"/>
                    <a:pt x="876300" y="1003300"/>
                  </a:cubicBezTo>
                  <a:cubicBezTo>
                    <a:pt x="876908" y="1006342"/>
                    <a:pt x="895244" y="1084130"/>
                    <a:pt x="901700" y="1092200"/>
                  </a:cubicBezTo>
                  <a:cubicBezTo>
                    <a:pt x="932233" y="1130367"/>
                    <a:pt x="988376" y="1122968"/>
                    <a:pt x="1028700" y="1130300"/>
                  </a:cubicBezTo>
                  <a:cubicBezTo>
                    <a:pt x="1045873" y="1133422"/>
                    <a:pt x="1062567" y="1138767"/>
                    <a:pt x="1079500" y="1143000"/>
                  </a:cubicBezTo>
                  <a:cubicBezTo>
                    <a:pt x="1107587" y="1171087"/>
                    <a:pt x="1125319" y="1183837"/>
                    <a:pt x="1143000" y="1219200"/>
                  </a:cubicBezTo>
                  <a:cubicBezTo>
                    <a:pt x="1148987" y="1231174"/>
                    <a:pt x="1149713" y="1245326"/>
                    <a:pt x="1155700" y="1257300"/>
                  </a:cubicBezTo>
                  <a:cubicBezTo>
                    <a:pt x="1190380" y="1326660"/>
                    <a:pt x="1174647" y="1263272"/>
                    <a:pt x="1193800" y="1333500"/>
                  </a:cubicBezTo>
                  <a:cubicBezTo>
                    <a:pt x="1241640" y="1508915"/>
                    <a:pt x="1195930" y="1365290"/>
                    <a:pt x="1244600" y="1511300"/>
                  </a:cubicBezTo>
                  <a:cubicBezTo>
                    <a:pt x="1248833" y="1524000"/>
                    <a:pt x="1247834" y="1539934"/>
                    <a:pt x="1257300" y="1549400"/>
                  </a:cubicBezTo>
                  <a:cubicBezTo>
                    <a:pt x="1316986" y="1609086"/>
                    <a:pt x="1285437" y="1572556"/>
                    <a:pt x="1346200" y="1663700"/>
                  </a:cubicBezTo>
                  <a:cubicBezTo>
                    <a:pt x="1354667" y="1676400"/>
                    <a:pt x="1358900" y="1693333"/>
                    <a:pt x="1371600" y="1701800"/>
                  </a:cubicBezTo>
                  <a:cubicBezTo>
                    <a:pt x="1397000" y="1718733"/>
                    <a:pt x="1426214" y="1731014"/>
                    <a:pt x="1447800" y="1752600"/>
                  </a:cubicBezTo>
                  <a:cubicBezTo>
                    <a:pt x="1460500" y="1765300"/>
                    <a:pt x="1470956" y="1780737"/>
                    <a:pt x="1485900" y="1790700"/>
                  </a:cubicBezTo>
                  <a:cubicBezTo>
                    <a:pt x="1497039" y="1798126"/>
                    <a:pt x="1512298" y="1796899"/>
                    <a:pt x="1524000" y="1803400"/>
                  </a:cubicBezTo>
                  <a:cubicBezTo>
                    <a:pt x="1548199" y="1816844"/>
                    <a:pt x="1598928" y="1864185"/>
                    <a:pt x="1638300" y="1866900"/>
                  </a:cubicBezTo>
                  <a:cubicBezTo>
                    <a:pt x="1748187" y="1874478"/>
                    <a:pt x="1858433" y="1875367"/>
                    <a:pt x="1968500" y="1879600"/>
                  </a:cubicBezTo>
                  <a:cubicBezTo>
                    <a:pt x="1989667" y="1883833"/>
                    <a:pt x="2010967" y="1887446"/>
                    <a:pt x="2032000" y="1892300"/>
                  </a:cubicBezTo>
                  <a:cubicBezTo>
                    <a:pt x="2066015" y="1900150"/>
                    <a:pt x="2099369" y="1910854"/>
                    <a:pt x="2133600" y="1917700"/>
                  </a:cubicBezTo>
                  <a:lnTo>
                    <a:pt x="2197100" y="1930400"/>
                  </a:lnTo>
                  <a:cubicBezTo>
                    <a:pt x="2209800" y="1938867"/>
                    <a:pt x="2219936" y="1955800"/>
                    <a:pt x="2235200" y="1955800"/>
                  </a:cubicBezTo>
                  <a:cubicBezTo>
                    <a:pt x="2257997" y="1955800"/>
                    <a:pt x="2277354" y="1938405"/>
                    <a:pt x="2298700" y="1930400"/>
                  </a:cubicBezTo>
                  <a:cubicBezTo>
                    <a:pt x="2311235" y="1925700"/>
                    <a:pt x="2325098" y="1924201"/>
                    <a:pt x="2336800" y="1917700"/>
                  </a:cubicBezTo>
                  <a:cubicBezTo>
                    <a:pt x="2363485" y="1902875"/>
                    <a:pt x="2384040" y="1876553"/>
                    <a:pt x="2413000" y="1866900"/>
                  </a:cubicBezTo>
                  <a:cubicBezTo>
                    <a:pt x="2438400" y="1858433"/>
                    <a:pt x="2464038" y="1850650"/>
                    <a:pt x="2489200" y="1841500"/>
                  </a:cubicBezTo>
                  <a:cubicBezTo>
                    <a:pt x="2489884" y="1841251"/>
                    <a:pt x="2575258" y="1805620"/>
                    <a:pt x="2590800" y="1803400"/>
                  </a:cubicBezTo>
                  <a:cubicBezTo>
                    <a:pt x="2637089" y="1796787"/>
                    <a:pt x="2683933" y="1794933"/>
                    <a:pt x="2730500" y="1790700"/>
                  </a:cubicBezTo>
                  <a:cubicBezTo>
                    <a:pt x="2733839" y="1790819"/>
                    <a:pt x="3037829" y="1782569"/>
                    <a:pt x="3149600" y="1816100"/>
                  </a:cubicBezTo>
                  <a:cubicBezTo>
                    <a:pt x="3171436" y="1822651"/>
                    <a:pt x="3191473" y="1834291"/>
                    <a:pt x="3213100" y="1841500"/>
                  </a:cubicBezTo>
                  <a:cubicBezTo>
                    <a:pt x="3296714" y="1869371"/>
                    <a:pt x="3277522" y="1836973"/>
                    <a:pt x="3390900" y="1905000"/>
                  </a:cubicBezTo>
                  <a:cubicBezTo>
                    <a:pt x="3412067" y="1917700"/>
                    <a:pt x="3432322" y="1932061"/>
                    <a:pt x="3454400" y="1943100"/>
                  </a:cubicBezTo>
                  <a:cubicBezTo>
                    <a:pt x="3466054" y="1948927"/>
                    <a:pt x="3534017" y="1975704"/>
                    <a:pt x="3556000" y="1981200"/>
                  </a:cubicBezTo>
                  <a:cubicBezTo>
                    <a:pt x="3727831" y="2024158"/>
                    <a:pt x="3966694" y="2003037"/>
                    <a:pt x="4102100" y="2006600"/>
                  </a:cubicBezTo>
                  <a:cubicBezTo>
                    <a:pt x="4144433" y="2010833"/>
                    <a:pt x="4186983" y="2013283"/>
                    <a:pt x="4229100" y="2019300"/>
                  </a:cubicBezTo>
                  <a:cubicBezTo>
                    <a:pt x="4246379" y="2021768"/>
                    <a:pt x="4262621" y="2029532"/>
                    <a:pt x="4279900" y="2032000"/>
                  </a:cubicBezTo>
                  <a:cubicBezTo>
                    <a:pt x="4322017" y="2038017"/>
                    <a:pt x="4364567" y="2040467"/>
                    <a:pt x="4406900" y="2044700"/>
                  </a:cubicBezTo>
                  <a:cubicBezTo>
                    <a:pt x="4484651" y="2039146"/>
                    <a:pt x="4561561" y="2043946"/>
                    <a:pt x="4635500" y="2019300"/>
                  </a:cubicBezTo>
                  <a:cubicBezTo>
                    <a:pt x="4751137" y="1980754"/>
                    <a:pt x="4650601" y="2012485"/>
                    <a:pt x="4749800" y="1955800"/>
                  </a:cubicBezTo>
                  <a:cubicBezTo>
                    <a:pt x="4770828" y="1943784"/>
                    <a:pt x="4835321" y="1933616"/>
                    <a:pt x="4851400" y="1930400"/>
                  </a:cubicBezTo>
                  <a:cubicBezTo>
                    <a:pt x="4928829" y="1936356"/>
                    <a:pt x="4988637" y="1927530"/>
                    <a:pt x="5054600" y="1955800"/>
                  </a:cubicBezTo>
                  <a:cubicBezTo>
                    <a:pt x="5072001" y="1963258"/>
                    <a:pt x="5087822" y="1974169"/>
                    <a:pt x="5105400" y="1981200"/>
                  </a:cubicBezTo>
                  <a:cubicBezTo>
                    <a:pt x="5130259" y="1991144"/>
                    <a:pt x="5181600" y="2006600"/>
                    <a:pt x="5181600" y="2006600"/>
                  </a:cubicBezTo>
                  <a:cubicBezTo>
                    <a:pt x="5271354" y="1988649"/>
                    <a:pt x="5224622" y="2000726"/>
                    <a:pt x="5321300" y="1968500"/>
                  </a:cubicBezTo>
                  <a:cubicBezTo>
                    <a:pt x="5334000" y="1964267"/>
                    <a:pt x="5346059" y="1956912"/>
                    <a:pt x="5359400" y="1955800"/>
                  </a:cubicBezTo>
                  <a:cubicBezTo>
                    <a:pt x="5684819" y="1928682"/>
                    <a:pt x="5460839" y="1944343"/>
                    <a:pt x="6032500" y="1930400"/>
                  </a:cubicBezTo>
                  <a:cubicBezTo>
                    <a:pt x="6134100" y="1934633"/>
                    <a:pt x="6236234" y="1931870"/>
                    <a:pt x="6337300" y="1943100"/>
                  </a:cubicBezTo>
                  <a:cubicBezTo>
                    <a:pt x="6352470" y="1944786"/>
                    <a:pt x="6361055" y="1963284"/>
                    <a:pt x="6375400" y="1968500"/>
                  </a:cubicBezTo>
                  <a:cubicBezTo>
                    <a:pt x="6408207" y="1980430"/>
                    <a:pt x="6443133" y="1985433"/>
                    <a:pt x="6477000" y="1993900"/>
                  </a:cubicBezTo>
                  <a:lnTo>
                    <a:pt x="6527800" y="2006600"/>
                  </a:lnTo>
                  <a:lnTo>
                    <a:pt x="7302500" y="1993900"/>
                  </a:lnTo>
                  <a:cubicBezTo>
                    <a:pt x="7483971" y="1993900"/>
                    <a:pt x="7444383" y="1982292"/>
                    <a:pt x="7543800" y="2032000"/>
                  </a:cubicBezTo>
                  <a:cubicBezTo>
                    <a:pt x="7562542" y="2060113"/>
                    <a:pt x="7577964" y="2088643"/>
                    <a:pt x="7607300" y="2108200"/>
                  </a:cubicBezTo>
                  <a:cubicBezTo>
                    <a:pt x="7618439" y="2115626"/>
                    <a:pt x="7632700" y="2116667"/>
                    <a:pt x="7645400" y="2120900"/>
                  </a:cubicBezTo>
                  <a:cubicBezTo>
                    <a:pt x="7662333" y="2116667"/>
                    <a:pt x="7679417" y="2112995"/>
                    <a:pt x="7696200" y="2108200"/>
                  </a:cubicBezTo>
                  <a:cubicBezTo>
                    <a:pt x="7709072" y="2104522"/>
                    <a:pt x="7721313" y="2098747"/>
                    <a:pt x="7734300" y="2095500"/>
                  </a:cubicBezTo>
                  <a:cubicBezTo>
                    <a:pt x="7755241" y="2090265"/>
                    <a:pt x="7776975" y="2088480"/>
                    <a:pt x="7797800" y="2082800"/>
                  </a:cubicBezTo>
                  <a:cubicBezTo>
                    <a:pt x="7823631" y="2075755"/>
                    <a:pt x="7848169" y="2064445"/>
                    <a:pt x="7874000" y="2057400"/>
                  </a:cubicBezTo>
                  <a:cubicBezTo>
                    <a:pt x="7894825" y="2051720"/>
                    <a:pt x="7916428" y="2049383"/>
                    <a:pt x="7937500" y="2044700"/>
                  </a:cubicBezTo>
                  <a:cubicBezTo>
                    <a:pt x="7985340" y="2034069"/>
                    <a:pt x="7983972" y="2033443"/>
                    <a:pt x="8026400" y="2019300"/>
                  </a:cubicBezTo>
                  <a:cubicBezTo>
                    <a:pt x="8119533" y="2023533"/>
                    <a:pt x="8215776" y="2007763"/>
                    <a:pt x="8305800" y="2032000"/>
                  </a:cubicBezTo>
                  <a:cubicBezTo>
                    <a:pt x="8335277" y="2039936"/>
                    <a:pt x="8339667" y="2082800"/>
                    <a:pt x="8356600" y="2108200"/>
                  </a:cubicBezTo>
                  <a:cubicBezTo>
                    <a:pt x="8384348" y="2149822"/>
                    <a:pt x="8382000" y="2161564"/>
                    <a:pt x="8382000" y="21336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AFBB765-7C40-0B41-84B9-1595126B5811}"/>
                </a:ext>
              </a:extLst>
            </p:cNvPr>
            <p:cNvSpPr/>
            <p:nvPr/>
          </p:nvSpPr>
          <p:spPr>
            <a:xfrm>
              <a:off x="952500" y="5372100"/>
              <a:ext cx="7467600" cy="842407"/>
            </a:xfrm>
            <a:custGeom>
              <a:avLst/>
              <a:gdLst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876300 w 7467600"/>
                <a:gd name="connsiteY10" fmla="*/ 254000 h 842407"/>
                <a:gd name="connsiteX11" fmla="*/ 927100 w 7467600"/>
                <a:gd name="connsiteY11" fmla="*/ 266700 h 842407"/>
                <a:gd name="connsiteX12" fmla="*/ 990600 w 7467600"/>
                <a:gd name="connsiteY12" fmla="*/ 279400 h 842407"/>
                <a:gd name="connsiteX13" fmla="*/ 1028700 w 7467600"/>
                <a:gd name="connsiteY13" fmla="*/ 292100 h 842407"/>
                <a:gd name="connsiteX14" fmla="*/ 1092200 w 7467600"/>
                <a:gd name="connsiteY14" fmla="*/ 304800 h 842407"/>
                <a:gd name="connsiteX15" fmla="*/ 1193800 w 7467600"/>
                <a:gd name="connsiteY15" fmla="*/ 342900 h 842407"/>
                <a:gd name="connsiteX16" fmla="*/ 1244600 w 7467600"/>
                <a:gd name="connsiteY16" fmla="*/ 355600 h 842407"/>
                <a:gd name="connsiteX17" fmla="*/ 1422400 w 7467600"/>
                <a:gd name="connsiteY17" fmla="*/ 330200 h 842407"/>
                <a:gd name="connsiteX18" fmla="*/ 1485900 w 7467600"/>
                <a:gd name="connsiteY18" fmla="*/ 304800 h 842407"/>
                <a:gd name="connsiteX19" fmla="*/ 1612900 w 7467600"/>
                <a:gd name="connsiteY19" fmla="*/ 241300 h 842407"/>
                <a:gd name="connsiteX20" fmla="*/ 1765300 w 7467600"/>
                <a:gd name="connsiteY20" fmla="*/ 215900 h 842407"/>
                <a:gd name="connsiteX21" fmla="*/ 2959100 w 7467600"/>
                <a:gd name="connsiteY21" fmla="*/ 241300 h 842407"/>
                <a:gd name="connsiteX22" fmla="*/ 3073400 w 7467600"/>
                <a:gd name="connsiteY22" fmla="*/ 254000 h 842407"/>
                <a:gd name="connsiteX23" fmla="*/ 3251200 w 7467600"/>
                <a:gd name="connsiteY23" fmla="*/ 266700 h 842407"/>
                <a:gd name="connsiteX24" fmla="*/ 3644900 w 7467600"/>
                <a:gd name="connsiteY24" fmla="*/ 292100 h 842407"/>
                <a:gd name="connsiteX25" fmla="*/ 3886200 w 7467600"/>
                <a:gd name="connsiteY25" fmla="*/ 279400 h 842407"/>
                <a:gd name="connsiteX26" fmla="*/ 3937000 w 7467600"/>
                <a:gd name="connsiteY26" fmla="*/ 266700 h 842407"/>
                <a:gd name="connsiteX27" fmla="*/ 4229100 w 7467600"/>
                <a:gd name="connsiteY27" fmla="*/ 279400 h 842407"/>
                <a:gd name="connsiteX28" fmla="*/ 4381500 w 7467600"/>
                <a:gd name="connsiteY28" fmla="*/ 317500 h 842407"/>
                <a:gd name="connsiteX29" fmla="*/ 4660900 w 7467600"/>
                <a:gd name="connsiteY29" fmla="*/ 368300 h 842407"/>
                <a:gd name="connsiteX30" fmla="*/ 4864100 w 7467600"/>
                <a:gd name="connsiteY30" fmla="*/ 393700 h 842407"/>
                <a:gd name="connsiteX31" fmla="*/ 5054600 w 7467600"/>
                <a:gd name="connsiteY31" fmla="*/ 431800 h 842407"/>
                <a:gd name="connsiteX32" fmla="*/ 5727700 w 7467600"/>
                <a:gd name="connsiteY32" fmla="*/ 457200 h 842407"/>
                <a:gd name="connsiteX33" fmla="*/ 5816600 w 7467600"/>
                <a:gd name="connsiteY33" fmla="*/ 469900 h 842407"/>
                <a:gd name="connsiteX34" fmla="*/ 6083300 w 7467600"/>
                <a:gd name="connsiteY34" fmla="*/ 482600 h 842407"/>
                <a:gd name="connsiteX35" fmla="*/ 6134100 w 7467600"/>
                <a:gd name="connsiteY35" fmla="*/ 508000 h 842407"/>
                <a:gd name="connsiteX36" fmla="*/ 6210300 w 7467600"/>
                <a:gd name="connsiteY36" fmla="*/ 558800 h 842407"/>
                <a:gd name="connsiteX37" fmla="*/ 6248400 w 7467600"/>
                <a:gd name="connsiteY37" fmla="*/ 584200 h 842407"/>
                <a:gd name="connsiteX38" fmla="*/ 6375400 w 7467600"/>
                <a:gd name="connsiteY38" fmla="*/ 673100 h 842407"/>
                <a:gd name="connsiteX39" fmla="*/ 6413500 w 7467600"/>
                <a:gd name="connsiteY39" fmla="*/ 698500 h 842407"/>
                <a:gd name="connsiteX40" fmla="*/ 6489700 w 7467600"/>
                <a:gd name="connsiteY40" fmla="*/ 723900 h 842407"/>
                <a:gd name="connsiteX41" fmla="*/ 6527800 w 7467600"/>
                <a:gd name="connsiteY41" fmla="*/ 736600 h 842407"/>
                <a:gd name="connsiteX42" fmla="*/ 6578600 w 7467600"/>
                <a:gd name="connsiteY42" fmla="*/ 723900 h 842407"/>
                <a:gd name="connsiteX43" fmla="*/ 6705600 w 7467600"/>
                <a:gd name="connsiteY43" fmla="*/ 685800 h 842407"/>
                <a:gd name="connsiteX44" fmla="*/ 6832600 w 7467600"/>
                <a:gd name="connsiteY44" fmla="*/ 698500 h 842407"/>
                <a:gd name="connsiteX45" fmla="*/ 6870700 w 7467600"/>
                <a:gd name="connsiteY45" fmla="*/ 723900 h 842407"/>
                <a:gd name="connsiteX46" fmla="*/ 6921500 w 7467600"/>
                <a:gd name="connsiteY46" fmla="*/ 749300 h 842407"/>
                <a:gd name="connsiteX47" fmla="*/ 6959600 w 7467600"/>
                <a:gd name="connsiteY47" fmla="*/ 723900 h 842407"/>
                <a:gd name="connsiteX48" fmla="*/ 6997700 w 7467600"/>
                <a:gd name="connsiteY48" fmla="*/ 711200 h 842407"/>
                <a:gd name="connsiteX49" fmla="*/ 7099300 w 7467600"/>
                <a:gd name="connsiteY49" fmla="*/ 685800 h 842407"/>
                <a:gd name="connsiteX50" fmla="*/ 7162800 w 7467600"/>
                <a:gd name="connsiteY50" fmla="*/ 673100 h 842407"/>
                <a:gd name="connsiteX51" fmla="*/ 7239000 w 7467600"/>
                <a:gd name="connsiteY51" fmla="*/ 660400 h 842407"/>
                <a:gd name="connsiteX52" fmla="*/ 7289800 w 7467600"/>
                <a:gd name="connsiteY52" fmla="*/ 647700 h 842407"/>
                <a:gd name="connsiteX53" fmla="*/ 7353300 w 7467600"/>
                <a:gd name="connsiteY53" fmla="*/ 660400 h 842407"/>
                <a:gd name="connsiteX54" fmla="*/ 7391400 w 7467600"/>
                <a:gd name="connsiteY54" fmla="*/ 800100 h 842407"/>
                <a:gd name="connsiteX55" fmla="*/ 7404100 w 7467600"/>
                <a:gd name="connsiteY55" fmla="*/ 838200 h 842407"/>
                <a:gd name="connsiteX56" fmla="*/ 7467600 w 7467600"/>
                <a:gd name="connsiteY56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876300 w 7467600"/>
                <a:gd name="connsiteY10" fmla="*/ 254000 h 842407"/>
                <a:gd name="connsiteX11" fmla="*/ 927100 w 7467600"/>
                <a:gd name="connsiteY11" fmla="*/ 266700 h 842407"/>
                <a:gd name="connsiteX12" fmla="*/ 990600 w 7467600"/>
                <a:gd name="connsiteY12" fmla="*/ 279400 h 842407"/>
                <a:gd name="connsiteX13" fmla="*/ 1028700 w 7467600"/>
                <a:gd name="connsiteY13" fmla="*/ 292100 h 842407"/>
                <a:gd name="connsiteX14" fmla="*/ 1092200 w 7467600"/>
                <a:gd name="connsiteY14" fmla="*/ 304800 h 842407"/>
                <a:gd name="connsiteX15" fmla="*/ 1193800 w 7467600"/>
                <a:gd name="connsiteY15" fmla="*/ 342900 h 842407"/>
                <a:gd name="connsiteX16" fmla="*/ 1422400 w 7467600"/>
                <a:gd name="connsiteY16" fmla="*/ 330200 h 842407"/>
                <a:gd name="connsiteX17" fmla="*/ 1485900 w 7467600"/>
                <a:gd name="connsiteY17" fmla="*/ 304800 h 842407"/>
                <a:gd name="connsiteX18" fmla="*/ 1612900 w 7467600"/>
                <a:gd name="connsiteY18" fmla="*/ 241300 h 842407"/>
                <a:gd name="connsiteX19" fmla="*/ 1765300 w 7467600"/>
                <a:gd name="connsiteY19" fmla="*/ 215900 h 842407"/>
                <a:gd name="connsiteX20" fmla="*/ 2959100 w 7467600"/>
                <a:gd name="connsiteY20" fmla="*/ 241300 h 842407"/>
                <a:gd name="connsiteX21" fmla="*/ 3073400 w 7467600"/>
                <a:gd name="connsiteY21" fmla="*/ 254000 h 842407"/>
                <a:gd name="connsiteX22" fmla="*/ 3251200 w 7467600"/>
                <a:gd name="connsiteY22" fmla="*/ 266700 h 842407"/>
                <a:gd name="connsiteX23" fmla="*/ 3644900 w 7467600"/>
                <a:gd name="connsiteY23" fmla="*/ 292100 h 842407"/>
                <a:gd name="connsiteX24" fmla="*/ 3886200 w 7467600"/>
                <a:gd name="connsiteY24" fmla="*/ 279400 h 842407"/>
                <a:gd name="connsiteX25" fmla="*/ 3937000 w 7467600"/>
                <a:gd name="connsiteY25" fmla="*/ 266700 h 842407"/>
                <a:gd name="connsiteX26" fmla="*/ 4229100 w 7467600"/>
                <a:gd name="connsiteY26" fmla="*/ 279400 h 842407"/>
                <a:gd name="connsiteX27" fmla="*/ 4381500 w 7467600"/>
                <a:gd name="connsiteY27" fmla="*/ 317500 h 842407"/>
                <a:gd name="connsiteX28" fmla="*/ 4660900 w 7467600"/>
                <a:gd name="connsiteY28" fmla="*/ 368300 h 842407"/>
                <a:gd name="connsiteX29" fmla="*/ 4864100 w 7467600"/>
                <a:gd name="connsiteY29" fmla="*/ 393700 h 842407"/>
                <a:gd name="connsiteX30" fmla="*/ 5054600 w 7467600"/>
                <a:gd name="connsiteY30" fmla="*/ 431800 h 842407"/>
                <a:gd name="connsiteX31" fmla="*/ 5727700 w 7467600"/>
                <a:gd name="connsiteY31" fmla="*/ 457200 h 842407"/>
                <a:gd name="connsiteX32" fmla="*/ 5816600 w 7467600"/>
                <a:gd name="connsiteY32" fmla="*/ 469900 h 842407"/>
                <a:gd name="connsiteX33" fmla="*/ 6083300 w 7467600"/>
                <a:gd name="connsiteY33" fmla="*/ 482600 h 842407"/>
                <a:gd name="connsiteX34" fmla="*/ 6134100 w 7467600"/>
                <a:gd name="connsiteY34" fmla="*/ 508000 h 842407"/>
                <a:gd name="connsiteX35" fmla="*/ 6210300 w 7467600"/>
                <a:gd name="connsiteY35" fmla="*/ 558800 h 842407"/>
                <a:gd name="connsiteX36" fmla="*/ 6248400 w 7467600"/>
                <a:gd name="connsiteY36" fmla="*/ 584200 h 842407"/>
                <a:gd name="connsiteX37" fmla="*/ 6375400 w 7467600"/>
                <a:gd name="connsiteY37" fmla="*/ 673100 h 842407"/>
                <a:gd name="connsiteX38" fmla="*/ 6413500 w 7467600"/>
                <a:gd name="connsiteY38" fmla="*/ 698500 h 842407"/>
                <a:gd name="connsiteX39" fmla="*/ 6489700 w 7467600"/>
                <a:gd name="connsiteY39" fmla="*/ 723900 h 842407"/>
                <a:gd name="connsiteX40" fmla="*/ 6527800 w 7467600"/>
                <a:gd name="connsiteY40" fmla="*/ 736600 h 842407"/>
                <a:gd name="connsiteX41" fmla="*/ 6578600 w 7467600"/>
                <a:gd name="connsiteY41" fmla="*/ 723900 h 842407"/>
                <a:gd name="connsiteX42" fmla="*/ 6705600 w 7467600"/>
                <a:gd name="connsiteY42" fmla="*/ 685800 h 842407"/>
                <a:gd name="connsiteX43" fmla="*/ 6832600 w 7467600"/>
                <a:gd name="connsiteY43" fmla="*/ 698500 h 842407"/>
                <a:gd name="connsiteX44" fmla="*/ 6870700 w 7467600"/>
                <a:gd name="connsiteY44" fmla="*/ 723900 h 842407"/>
                <a:gd name="connsiteX45" fmla="*/ 6921500 w 7467600"/>
                <a:gd name="connsiteY45" fmla="*/ 749300 h 842407"/>
                <a:gd name="connsiteX46" fmla="*/ 6959600 w 7467600"/>
                <a:gd name="connsiteY46" fmla="*/ 723900 h 842407"/>
                <a:gd name="connsiteX47" fmla="*/ 6997700 w 7467600"/>
                <a:gd name="connsiteY47" fmla="*/ 711200 h 842407"/>
                <a:gd name="connsiteX48" fmla="*/ 7099300 w 7467600"/>
                <a:gd name="connsiteY48" fmla="*/ 685800 h 842407"/>
                <a:gd name="connsiteX49" fmla="*/ 7162800 w 7467600"/>
                <a:gd name="connsiteY49" fmla="*/ 673100 h 842407"/>
                <a:gd name="connsiteX50" fmla="*/ 7239000 w 7467600"/>
                <a:gd name="connsiteY50" fmla="*/ 660400 h 842407"/>
                <a:gd name="connsiteX51" fmla="*/ 7289800 w 7467600"/>
                <a:gd name="connsiteY51" fmla="*/ 647700 h 842407"/>
                <a:gd name="connsiteX52" fmla="*/ 7353300 w 7467600"/>
                <a:gd name="connsiteY52" fmla="*/ 660400 h 842407"/>
                <a:gd name="connsiteX53" fmla="*/ 7391400 w 7467600"/>
                <a:gd name="connsiteY53" fmla="*/ 800100 h 842407"/>
                <a:gd name="connsiteX54" fmla="*/ 7404100 w 7467600"/>
                <a:gd name="connsiteY54" fmla="*/ 838200 h 842407"/>
                <a:gd name="connsiteX55" fmla="*/ 7467600 w 7467600"/>
                <a:gd name="connsiteY55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927100 w 7467600"/>
                <a:gd name="connsiteY10" fmla="*/ 266700 h 842407"/>
                <a:gd name="connsiteX11" fmla="*/ 990600 w 7467600"/>
                <a:gd name="connsiteY11" fmla="*/ 279400 h 842407"/>
                <a:gd name="connsiteX12" fmla="*/ 1028700 w 7467600"/>
                <a:gd name="connsiteY12" fmla="*/ 292100 h 842407"/>
                <a:gd name="connsiteX13" fmla="*/ 1092200 w 7467600"/>
                <a:gd name="connsiteY13" fmla="*/ 304800 h 842407"/>
                <a:gd name="connsiteX14" fmla="*/ 1193800 w 7467600"/>
                <a:gd name="connsiteY14" fmla="*/ 342900 h 842407"/>
                <a:gd name="connsiteX15" fmla="*/ 1422400 w 7467600"/>
                <a:gd name="connsiteY15" fmla="*/ 330200 h 842407"/>
                <a:gd name="connsiteX16" fmla="*/ 1485900 w 7467600"/>
                <a:gd name="connsiteY16" fmla="*/ 304800 h 842407"/>
                <a:gd name="connsiteX17" fmla="*/ 1612900 w 7467600"/>
                <a:gd name="connsiteY17" fmla="*/ 241300 h 842407"/>
                <a:gd name="connsiteX18" fmla="*/ 1765300 w 7467600"/>
                <a:gd name="connsiteY18" fmla="*/ 215900 h 842407"/>
                <a:gd name="connsiteX19" fmla="*/ 2959100 w 7467600"/>
                <a:gd name="connsiteY19" fmla="*/ 241300 h 842407"/>
                <a:gd name="connsiteX20" fmla="*/ 3073400 w 7467600"/>
                <a:gd name="connsiteY20" fmla="*/ 254000 h 842407"/>
                <a:gd name="connsiteX21" fmla="*/ 3251200 w 7467600"/>
                <a:gd name="connsiteY21" fmla="*/ 266700 h 842407"/>
                <a:gd name="connsiteX22" fmla="*/ 3644900 w 7467600"/>
                <a:gd name="connsiteY22" fmla="*/ 292100 h 842407"/>
                <a:gd name="connsiteX23" fmla="*/ 3886200 w 7467600"/>
                <a:gd name="connsiteY23" fmla="*/ 279400 h 842407"/>
                <a:gd name="connsiteX24" fmla="*/ 3937000 w 7467600"/>
                <a:gd name="connsiteY24" fmla="*/ 266700 h 842407"/>
                <a:gd name="connsiteX25" fmla="*/ 4229100 w 7467600"/>
                <a:gd name="connsiteY25" fmla="*/ 279400 h 842407"/>
                <a:gd name="connsiteX26" fmla="*/ 4381500 w 7467600"/>
                <a:gd name="connsiteY26" fmla="*/ 317500 h 842407"/>
                <a:gd name="connsiteX27" fmla="*/ 4660900 w 7467600"/>
                <a:gd name="connsiteY27" fmla="*/ 368300 h 842407"/>
                <a:gd name="connsiteX28" fmla="*/ 4864100 w 7467600"/>
                <a:gd name="connsiteY28" fmla="*/ 393700 h 842407"/>
                <a:gd name="connsiteX29" fmla="*/ 5054600 w 7467600"/>
                <a:gd name="connsiteY29" fmla="*/ 431800 h 842407"/>
                <a:gd name="connsiteX30" fmla="*/ 5727700 w 7467600"/>
                <a:gd name="connsiteY30" fmla="*/ 457200 h 842407"/>
                <a:gd name="connsiteX31" fmla="*/ 5816600 w 7467600"/>
                <a:gd name="connsiteY31" fmla="*/ 469900 h 842407"/>
                <a:gd name="connsiteX32" fmla="*/ 6083300 w 7467600"/>
                <a:gd name="connsiteY32" fmla="*/ 482600 h 842407"/>
                <a:gd name="connsiteX33" fmla="*/ 6134100 w 7467600"/>
                <a:gd name="connsiteY33" fmla="*/ 508000 h 842407"/>
                <a:gd name="connsiteX34" fmla="*/ 6210300 w 7467600"/>
                <a:gd name="connsiteY34" fmla="*/ 558800 h 842407"/>
                <a:gd name="connsiteX35" fmla="*/ 6248400 w 7467600"/>
                <a:gd name="connsiteY35" fmla="*/ 584200 h 842407"/>
                <a:gd name="connsiteX36" fmla="*/ 6375400 w 7467600"/>
                <a:gd name="connsiteY36" fmla="*/ 673100 h 842407"/>
                <a:gd name="connsiteX37" fmla="*/ 6413500 w 7467600"/>
                <a:gd name="connsiteY37" fmla="*/ 698500 h 842407"/>
                <a:gd name="connsiteX38" fmla="*/ 6489700 w 7467600"/>
                <a:gd name="connsiteY38" fmla="*/ 723900 h 842407"/>
                <a:gd name="connsiteX39" fmla="*/ 6527800 w 7467600"/>
                <a:gd name="connsiteY39" fmla="*/ 736600 h 842407"/>
                <a:gd name="connsiteX40" fmla="*/ 6578600 w 7467600"/>
                <a:gd name="connsiteY40" fmla="*/ 723900 h 842407"/>
                <a:gd name="connsiteX41" fmla="*/ 6705600 w 7467600"/>
                <a:gd name="connsiteY41" fmla="*/ 685800 h 842407"/>
                <a:gd name="connsiteX42" fmla="*/ 6832600 w 7467600"/>
                <a:gd name="connsiteY42" fmla="*/ 698500 h 842407"/>
                <a:gd name="connsiteX43" fmla="*/ 6870700 w 7467600"/>
                <a:gd name="connsiteY43" fmla="*/ 723900 h 842407"/>
                <a:gd name="connsiteX44" fmla="*/ 6921500 w 7467600"/>
                <a:gd name="connsiteY44" fmla="*/ 749300 h 842407"/>
                <a:gd name="connsiteX45" fmla="*/ 6959600 w 7467600"/>
                <a:gd name="connsiteY45" fmla="*/ 723900 h 842407"/>
                <a:gd name="connsiteX46" fmla="*/ 6997700 w 7467600"/>
                <a:gd name="connsiteY46" fmla="*/ 711200 h 842407"/>
                <a:gd name="connsiteX47" fmla="*/ 7099300 w 7467600"/>
                <a:gd name="connsiteY47" fmla="*/ 685800 h 842407"/>
                <a:gd name="connsiteX48" fmla="*/ 7162800 w 7467600"/>
                <a:gd name="connsiteY48" fmla="*/ 673100 h 842407"/>
                <a:gd name="connsiteX49" fmla="*/ 7239000 w 7467600"/>
                <a:gd name="connsiteY49" fmla="*/ 660400 h 842407"/>
                <a:gd name="connsiteX50" fmla="*/ 7289800 w 7467600"/>
                <a:gd name="connsiteY50" fmla="*/ 647700 h 842407"/>
                <a:gd name="connsiteX51" fmla="*/ 7353300 w 7467600"/>
                <a:gd name="connsiteY51" fmla="*/ 660400 h 842407"/>
                <a:gd name="connsiteX52" fmla="*/ 7391400 w 7467600"/>
                <a:gd name="connsiteY52" fmla="*/ 800100 h 842407"/>
                <a:gd name="connsiteX53" fmla="*/ 7404100 w 7467600"/>
                <a:gd name="connsiteY53" fmla="*/ 838200 h 842407"/>
                <a:gd name="connsiteX54" fmla="*/ 7467600 w 7467600"/>
                <a:gd name="connsiteY54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647700 w 7467600"/>
                <a:gd name="connsiteY8" fmla="*/ 215900 h 842407"/>
                <a:gd name="connsiteX9" fmla="*/ 762000 w 7467600"/>
                <a:gd name="connsiteY9" fmla="*/ 228600 h 842407"/>
                <a:gd name="connsiteX10" fmla="*/ 927100 w 7467600"/>
                <a:gd name="connsiteY10" fmla="*/ 266700 h 842407"/>
                <a:gd name="connsiteX11" fmla="*/ 990600 w 7467600"/>
                <a:gd name="connsiteY11" fmla="*/ 279400 h 842407"/>
                <a:gd name="connsiteX12" fmla="*/ 1028700 w 7467600"/>
                <a:gd name="connsiteY12" fmla="*/ 292100 h 842407"/>
                <a:gd name="connsiteX13" fmla="*/ 1193800 w 7467600"/>
                <a:gd name="connsiteY13" fmla="*/ 342900 h 842407"/>
                <a:gd name="connsiteX14" fmla="*/ 1422400 w 7467600"/>
                <a:gd name="connsiteY14" fmla="*/ 330200 h 842407"/>
                <a:gd name="connsiteX15" fmla="*/ 1485900 w 7467600"/>
                <a:gd name="connsiteY15" fmla="*/ 304800 h 842407"/>
                <a:gd name="connsiteX16" fmla="*/ 1612900 w 7467600"/>
                <a:gd name="connsiteY16" fmla="*/ 241300 h 842407"/>
                <a:gd name="connsiteX17" fmla="*/ 1765300 w 7467600"/>
                <a:gd name="connsiteY17" fmla="*/ 215900 h 842407"/>
                <a:gd name="connsiteX18" fmla="*/ 2959100 w 7467600"/>
                <a:gd name="connsiteY18" fmla="*/ 241300 h 842407"/>
                <a:gd name="connsiteX19" fmla="*/ 3073400 w 7467600"/>
                <a:gd name="connsiteY19" fmla="*/ 254000 h 842407"/>
                <a:gd name="connsiteX20" fmla="*/ 3251200 w 7467600"/>
                <a:gd name="connsiteY20" fmla="*/ 266700 h 842407"/>
                <a:gd name="connsiteX21" fmla="*/ 3644900 w 7467600"/>
                <a:gd name="connsiteY21" fmla="*/ 292100 h 842407"/>
                <a:gd name="connsiteX22" fmla="*/ 3886200 w 7467600"/>
                <a:gd name="connsiteY22" fmla="*/ 279400 h 842407"/>
                <a:gd name="connsiteX23" fmla="*/ 3937000 w 7467600"/>
                <a:gd name="connsiteY23" fmla="*/ 266700 h 842407"/>
                <a:gd name="connsiteX24" fmla="*/ 4229100 w 7467600"/>
                <a:gd name="connsiteY24" fmla="*/ 279400 h 842407"/>
                <a:gd name="connsiteX25" fmla="*/ 4381500 w 7467600"/>
                <a:gd name="connsiteY25" fmla="*/ 317500 h 842407"/>
                <a:gd name="connsiteX26" fmla="*/ 4660900 w 7467600"/>
                <a:gd name="connsiteY26" fmla="*/ 368300 h 842407"/>
                <a:gd name="connsiteX27" fmla="*/ 4864100 w 7467600"/>
                <a:gd name="connsiteY27" fmla="*/ 393700 h 842407"/>
                <a:gd name="connsiteX28" fmla="*/ 5054600 w 7467600"/>
                <a:gd name="connsiteY28" fmla="*/ 431800 h 842407"/>
                <a:gd name="connsiteX29" fmla="*/ 5727700 w 7467600"/>
                <a:gd name="connsiteY29" fmla="*/ 457200 h 842407"/>
                <a:gd name="connsiteX30" fmla="*/ 5816600 w 7467600"/>
                <a:gd name="connsiteY30" fmla="*/ 469900 h 842407"/>
                <a:gd name="connsiteX31" fmla="*/ 6083300 w 7467600"/>
                <a:gd name="connsiteY31" fmla="*/ 482600 h 842407"/>
                <a:gd name="connsiteX32" fmla="*/ 6134100 w 7467600"/>
                <a:gd name="connsiteY32" fmla="*/ 508000 h 842407"/>
                <a:gd name="connsiteX33" fmla="*/ 6210300 w 7467600"/>
                <a:gd name="connsiteY33" fmla="*/ 558800 h 842407"/>
                <a:gd name="connsiteX34" fmla="*/ 6248400 w 7467600"/>
                <a:gd name="connsiteY34" fmla="*/ 584200 h 842407"/>
                <a:gd name="connsiteX35" fmla="*/ 6375400 w 7467600"/>
                <a:gd name="connsiteY35" fmla="*/ 673100 h 842407"/>
                <a:gd name="connsiteX36" fmla="*/ 6413500 w 7467600"/>
                <a:gd name="connsiteY36" fmla="*/ 698500 h 842407"/>
                <a:gd name="connsiteX37" fmla="*/ 6489700 w 7467600"/>
                <a:gd name="connsiteY37" fmla="*/ 723900 h 842407"/>
                <a:gd name="connsiteX38" fmla="*/ 6527800 w 7467600"/>
                <a:gd name="connsiteY38" fmla="*/ 736600 h 842407"/>
                <a:gd name="connsiteX39" fmla="*/ 6578600 w 7467600"/>
                <a:gd name="connsiteY39" fmla="*/ 723900 h 842407"/>
                <a:gd name="connsiteX40" fmla="*/ 6705600 w 7467600"/>
                <a:gd name="connsiteY40" fmla="*/ 685800 h 842407"/>
                <a:gd name="connsiteX41" fmla="*/ 6832600 w 7467600"/>
                <a:gd name="connsiteY41" fmla="*/ 698500 h 842407"/>
                <a:gd name="connsiteX42" fmla="*/ 6870700 w 7467600"/>
                <a:gd name="connsiteY42" fmla="*/ 723900 h 842407"/>
                <a:gd name="connsiteX43" fmla="*/ 6921500 w 7467600"/>
                <a:gd name="connsiteY43" fmla="*/ 749300 h 842407"/>
                <a:gd name="connsiteX44" fmla="*/ 6959600 w 7467600"/>
                <a:gd name="connsiteY44" fmla="*/ 723900 h 842407"/>
                <a:gd name="connsiteX45" fmla="*/ 6997700 w 7467600"/>
                <a:gd name="connsiteY45" fmla="*/ 711200 h 842407"/>
                <a:gd name="connsiteX46" fmla="*/ 7099300 w 7467600"/>
                <a:gd name="connsiteY46" fmla="*/ 685800 h 842407"/>
                <a:gd name="connsiteX47" fmla="*/ 7162800 w 7467600"/>
                <a:gd name="connsiteY47" fmla="*/ 673100 h 842407"/>
                <a:gd name="connsiteX48" fmla="*/ 7239000 w 7467600"/>
                <a:gd name="connsiteY48" fmla="*/ 660400 h 842407"/>
                <a:gd name="connsiteX49" fmla="*/ 7289800 w 7467600"/>
                <a:gd name="connsiteY49" fmla="*/ 647700 h 842407"/>
                <a:gd name="connsiteX50" fmla="*/ 7353300 w 7467600"/>
                <a:gd name="connsiteY50" fmla="*/ 660400 h 842407"/>
                <a:gd name="connsiteX51" fmla="*/ 7391400 w 7467600"/>
                <a:gd name="connsiteY51" fmla="*/ 800100 h 842407"/>
                <a:gd name="connsiteX52" fmla="*/ 7404100 w 7467600"/>
                <a:gd name="connsiteY52" fmla="*/ 838200 h 842407"/>
                <a:gd name="connsiteX53" fmla="*/ 7467600 w 7467600"/>
                <a:gd name="connsiteY53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193800 w 7467600"/>
                <a:gd name="connsiteY12" fmla="*/ 342900 h 842407"/>
                <a:gd name="connsiteX13" fmla="*/ 1422400 w 7467600"/>
                <a:gd name="connsiteY13" fmla="*/ 330200 h 842407"/>
                <a:gd name="connsiteX14" fmla="*/ 1485900 w 7467600"/>
                <a:gd name="connsiteY14" fmla="*/ 304800 h 842407"/>
                <a:gd name="connsiteX15" fmla="*/ 1612900 w 7467600"/>
                <a:gd name="connsiteY15" fmla="*/ 241300 h 842407"/>
                <a:gd name="connsiteX16" fmla="*/ 1765300 w 7467600"/>
                <a:gd name="connsiteY16" fmla="*/ 215900 h 842407"/>
                <a:gd name="connsiteX17" fmla="*/ 2959100 w 7467600"/>
                <a:gd name="connsiteY17" fmla="*/ 241300 h 842407"/>
                <a:gd name="connsiteX18" fmla="*/ 3073400 w 7467600"/>
                <a:gd name="connsiteY18" fmla="*/ 254000 h 842407"/>
                <a:gd name="connsiteX19" fmla="*/ 3251200 w 7467600"/>
                <a:gd name="connsiteY19" fmla="*/ 266700 h 842407"/>
                <a:gd name="connsiteX20" fmla="*/ 3644900 w 7467600"/>
                <a:gd name="connsiteY20" fmla="*/ 292100 h 842407"/>
                <a:gd name="connsiteX21" fmla="*/ 3886200 w 7467600"/>
                <a:gd name="connsiteY21" fmla="*/ 279400 h 842407"/>
                <a:gd name="connsiteX22" fmla="*/ 3937000 w 7467600"/>
                <a:gd name="connsiteY22" fmla="*/ 266700 h 842407"/>
                <a:gd name="connsiteX23" fmla="*/ 4229100 w 7467600"/>
                <a:gd name="connsiteY23" fmla="*/ 279400 h 842407"/>
                <a:gd name="connsiteX24" fmla="*/ 4381500 w 7467600"/>
                <a:gd name="connsiteY24" fmla="*/ 317500 h 842407"/>
                <a:gd name="connsiteX25" fmla="*/ 4660900 w 7467600"/>
                <a:gd name="connsiteY25" fmla="*/ 368300 h 842407"/>
                <a:gd name="connsiteX26" fmla="*/ 4864100 w 7467600"/>
                <a:gd name="connsiteY26" fmla="*/ 393700 h 842407"/>
                <a:gd name="connsiteX27" fmla="*/ 5054600 w 7467600"/>
                <a:gd name="connsiteY27" fmla="*/ 431800 h 842407"/>
                <a:gd name="connsiteX28" fmla="*/ 5727700 w 7467600"/>
                <a:gd name="connsiteY28" fmla="*/ 457200 h 842407"/>
                <a:gd name="connsiteX29" fmla="*/ 5816600 w 7467600"/>
                <a:gd name="connsiteY29" fmla="*/ 469900 h 842407"/>
                <a:gd name="connsiteX30" fmla="*/ 6083300 w 7467600"/>
                <a:gd name="connsiteY30" fmla="*/ 482600 h 842407"/>
                <a:gd name="connsiteX31" fmla="*/ 6134100 w 7467600"/>
                <a:gd name="connsiteY31" fmla="*/ 508000 h 842407"/>
                <a:gd name="connsiteX32" fmla="*/ 6210300 w 7467600"/>
                <a:gd name="connsiteY32" fmla="*/ 558800 h 842407"/>
                <a:gd name="connsiteX33" fmla="*/ 6248400 w 7467600"/>
                <a:gd name="connsiteY33" fmla="*/ 584200 h 842407"/>
                <a:gd name="connsiteX34" fmla="*/ 6375400 w 7467600"/>
                <a:gd name="connsiteY34" fmla="*/ 673100 h 842407"/>
                <a:gd name="connsiteX35" fmla="*/ 6413500 w 7467600"/>
                <a:gd name="connsiteY35" fmla="*/ 698500 h 842407"/>
                <a:gd name="connsiteX36" fmla="*/ 6489700 w 7467600"/>
                <a:gd name="connsiteY36" fmla="*/ 723900 h 842407"/>
                <a:gd name="connsiteX37" fmla="*/ 6527800 w 7467600"/>
                <a:gd name="connsiteY37" fmla="*/ 736600 h 842407"/>
                <a:gd name="connsiteX38" fmla="*/ 6578600 w 7467600"/>
                <a:gd name="connsiteY38" fmla="*/ 723900 h 842407"/>
                <a:gd name="connsiteX39" fmla="*/ 6705600 w 7467600"/>
                <a:gd name="connsiteY39" fmla="*/ 685800 h 842407"/>
                <a:gd name="connsiteX40" fmla="*/ 6832600 w 7467600"/>
                <a:gd name="connsiteY40" fmla="*/ 698500 h 842407"/>
                <a:gd name="connsiteX41" fmla="*/ 6870700 w 7467600"/>
                <a:gd name="connsiteY41" fmla="*/ 723900 h 842407"/>
                <a:gd name="connsiteX42" fmla="*/ 6921500 w 7467600"/>
                <a:gd name="connsiteY42" fmla="*/ 749300 h 842407"/>
                <a:gd name="connsiteX43" fmla="*/ 6959600 w 7467600"/>
                <a:gd name="connsiteY43" fmla="*/ 723900 h 842407"/>
                <a:gd name="connsiteX44" fmla="*/ 6997700 w 7467600"/>
                <a:gd name="connsiteY44" fmla="*/ 711200 h 842407"/>
                <a:gd name="connsiteX45" fmla="*/ 7099300 w 7467600"/>
                <a:gd name="connsiteY45" fmla="*/ 685800 h 842407"/>
                <a:gd name="connsiteX46" fmla="*/ 7162800 w 7467600"/>
                <a:gd name="connsiteY46" fmla="*/ 673100 h 842407"/>
                <a:gd name="connsiteX47" fmla="*/ 7239000 w 7467600"/>
                <a:gd name="connsiteY47" fmla="*/ 660400 h 842407"/>
                <a:gd name="connsiteX48" fmla="*/ 7289800 w 7467600"/>
                <a:gd name="connsiteY48" fmla="*/ 647700 h 842407"/>
                <a:gd name="connsiteX49" fmla="*/ 7353300 w 7467600"/>
                <a:gd name="connsiteY49" fmla="*/ 660400 h 842407"/>
                <a:gd name="connsiteX50" fmla="*/ 7391400 w 7467600"/>
                <a:gd name="connsiteY50" fmla="*/ 800100 h 842407"/>
                <a:gd name="connsiteX51" fmla="*/ 7404100 w 7467600"/>
                <a:gd name="connsiteY51" fmla="*/ 838200 h 842407"/>
                <a:gd name="connsiteX52" fmla="*/ 7467600 w 7467600"/>
                <a:gd name="connsiteY52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422400 w 7467600"/>
                <a:gd name="connsiteY12" fmla="*/ 330200 h 842407"/>
                <a:gd name="connsiteX13" fmla="*/ 1485900 w 7467600"/>
                <a:gd name="connsiteY13" fmla="*/ 304800 h 842407"/>
                <a:gd name="connsiteX14" fmla="*/ 1612900 w 7467600"/>
                <a:gd name="connsiteY14" fmla="*/ 241300 h 842407"/>
                <a:gd name="connsiteX15" fmla="*/ 1765300 w 7467600"/>
                <a:gd name="connsiteY15" fmla="*/ 215900 h 842407"/>
                <a:gd name="connsiteX16" fmla="*/ 2959100 w 7467600"/>
                <a:gd name="connsiteY16" fmla="*/ 241300 h 842407"/>
                <a:gd name="connsiteX17" fmla="*/ 3073400 w 7467600"/>
                <a:gd name="connsiteY17" fmla="*/ 254000 h 842407"/>
                <a:gd name="connsiteX18" fmla="*/ 3251200 w 7467600"/>
                <a:gd name="connsiteY18" fmla="*/ 266700 h 842407"/>
                <a:gd name="connsiteX19" fmla="*/ 3644900 w 7467600"/>
                <a:gd name="connsiteY19" fmla="*/ 292100 h 842407"/>
                <a:gd name="connsiteX20" fmla="*/ 3886200 w 7467600"/>
                <a:gd name="connsiteY20" fmla="*/ 279400 h 842407"/>
                <a:gd name="connsiteX21" fmla="*/ 3937000 w 7467600"/>
                <a:gd name="connsiteY21" fmla="*/ 266700 h 842407"/>
                <a:gd name="connsiteX22" fmla="*/ 4229100 w 7467600"/>
                <a:gd name="connsiteY22" fmla="*/ 279400 h 842407"/>
                <a:gd name="connsiteX23" fmla="*/ 4381500 w 7467600"/>
                <a:gd name="connsiteY23" fmla="*/ 317500 h 842407"/>
                <a:gd name="connsiteX24" fmla="*/ 4660900 w 7467600"/>
                <a:gd name="connsiteY24" fmla="*/ 368300 h 842407"/>
                <a:gd name="connsiteX25" fmla="*/ 4864100 w 7467600"/>
                <a:gd name="connsiteY25" fmla="*/ 393700 h 842407"/>
                <a:gd name="connsiteX26" fmla="*/ 5054600 w 7467600"/>
                <a:gd name="connsiteY26" fmla="*/ 431800 h 842407"/>
                <a:gd name="connsiteX27" fmla="*/ 5727700 w 7467600"/>
                <a:gd name="connsiteY27" fmla="*/ 457200 h 842407"/>
                <a:gd name="connsiteX28" fmla="*/ 5816600 w 7467600"/>
                <a:gd name="connsiteY28" fmla="*/ 469900 h 842407"/>
                <a:gd name="connsiteX29" fmla="*/ 6083300 w 7467600"/>
                <a:gd name="connsiteY29" fmla="*/ 482600 h 842407"/>
                <a:gd name="connsiteX30" fmla="*/ 6134100 w 7467600"/>
                <a:gd name="connsiteY30" fmla="*/ 508000 h 842407"/>
                <a:gd name="connsiteX31" fmla="*/ 6210300 w 7467600"/>
                <a:gd name="connsiteY31" fmla="*/ 558800 h 842407"/>
                <a:gd name="connsiteX32" fmla="*/ 6248400 w 7467600"/>
                <a:gd name="connsiteY32" fmla="*/ 584200 h 842407"/>
                <a:gd name="connsiteX33" fmla="*/ 6375400 w 7467600"/>
                <a:gd name="connsiteY33" fmla="*/ 673100 h 842407"/>
                <a:gd name="connsiteX34" fmla="*/ 6413500 w 7467600"/>
                <a:gd name="connsiteY34" fmla="*/ 698500 h 842407"/>
                <a:gd name="connsiteX35" fmla="*/ 6489700 w 7467600"/>
                <a:gd name="connsiteY35" fmla="*/ 723900 h 842407"/>
                <a:gd name="connsiteX36" fmla="*/ 6527800 w 7467600"/>
                <a:gd name="connsiteY36" fmla="*/ 736600 h 842407"/>
                <a:gd name="connsiteX37" fmla="*/ 6578600 w 7467600"/>
                <a:gd name="connsiteY37" fmla="*/ 723900 h 842407"/>
                <a:gd name="connsiteX38" fmla="*/ 6705600 w 7467600"/>
                <a:gd name="connsiteY38" fmla="*/ 685800 h 842407"/>
                <a:gd name="connsiteX39" fmla="*/ 6832600 w 7467600"/>
                <a:gd name="connsiteY39" fmla="*/ 698500 h 842407"/>
                <a:gd name="connsiteX40" fmla="*/ 6870700 w 7467600"/>
                <a:gd name="connsiteY40" fmla="*/ 723900 h 842407"/>
                <a:gd name="connsiteX41" fmla="*/ 6921500 w 7467600"/>
                <a:gd name="connsiteY41" fmla="*/ 749300 h 842407"/>
                <a:gd name="connsiteX42" fmla="*/ 6959600 w 7467600"/>
                <a:gd name="connsiteY42" fmla="*/ 723900 h 842407"/>
                <a:gd name="connsiteX43" fmla="*/ 6997700 w 7467600"/>
                <a:gd name="connsiteY43" fmla="*/ 711200 h 842407"/>
                <a:gd name="connsiteX44" fmla="*/ 7099300 w 7467600"/>
                <a:gd name="connsiteY44" fmla="*/ 685800 h 842407"/>
                <a:gd name="connsiteX45" fmla="*/ 7162800 w 7467600"/>
                <a:gd name="connsiteY45" fmla="*/ 673100 h 842407"/>
                <a:gd name="connsiteX46" fmla="*/ 7239000 w 7467600"/>
                <a:gd name="connsiteY46" fmla="*/ 660400 h 842407"/>
                <a:gd name="connsiteX47" fmla="*/ 7289800 w 7467600"/>
                <a:gd name="connsiteY47" fmla="*/ 647700 h 842407"/>
                <a:gd name="connsiteX48" fmla="*/ 7353300 w 7467600"/>
                <a:gd name="connsiteY48" fmla="*/ 660400 h 842407"/>
                <a:gd name="connsiteX49" fmla="*/ 7391400 w 7467600"/>
                <a:gd name="connsiteY49" fmla="*/ 800100 h 842407"/>
                <a:gd name="connsiteX50" fmla="*/ 7404100 w 7467600"/>
                <a:gd name="connsiteY50" fmla="*/ 838200 h 842407"/>
                <a:gd name="connsiteX51" fmla="*/ 7467600 w 7467600"/>
                <a:gd name="connsiteY51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422400 w 7467600"/>
                <a:gd name="connsiteY12" fmla="*/ 330200 h 842407"/>
                <a:gd name="connsiteX13" fmla="*/ 1612900 w 7467600"/>
                <a:gd name="connsiteY13" fmla="*/ 241300 h 842407"/>
                <a:gd name="connsiteX14" fmla="*/ 1765300 w 7467600"/>
                <a:gd name="connsiteY14" fmla="*/ 215900 h 842407"/>
                <a:gd name="connsiteX15" fmla="*/ 2959100 w 7467600"/>
                <a:gd name="connsiteY15" fmla="*/ 241300 h 842407"/>
                <a:gd name="connsiteX16" fmla="*/ 3073400 w 7467600"/>
                <a:gd name="connsiteY16" fmla="*/ 254000 h 842407"/>
                <a:gd name="connsiteX17" fmla="*/ 3251200 w 7467600"/>
                <a:gd name="connsiteY17" fmla="*/ 266700 h 842407"/>
                <a:gd name="connsiteX18" fmla="*/ 3644900 w 7467600"/>
                <a:gd name="connsiteY18" fmla="*/ 292100 h 842407"/>
                <a:gd name="connsiteX19" fmla="*/ 3886200 w 7467600"/>
                <a:gd name="connsiteY19" fmla="*/ 279400 h 842407"/>
                <a:gd name="connsiteX20" fmla="*/ 3937000 w 7467600"/>
                <a:gd name="connsiteY20" fmla="*/ 266700 h 842407"/>
                <a:gd name="connsiteX21" fmla="*/ 4229100 w 7467600"/>
                <a:gd name="connsiteY21" fmla="*/ 279400 h 842407"/>
                <a:gd name="connsiteX22" fmla="*/ 4381500 w 7467600"/>
                <a:gd name="connsiteY22" fmla="*/ 317500 h 842407"/>
                <a:gd name="connsiteX23" fmla="*/ 4660900 w 7467600"/>
                <a:gd name="connsiteY23" fmla="*/ 368300 h 842407"/>
                <a:gd name="connsiteX24" fmla="*/ 4864100 w 7467600"/>
                <a:gd name="connsiteY24" fmla="*/ 393700 h 842407"/>
                <a:gd name="connsiteX25" fmla="*/ 5054600 w 7467600"/>
                <a:gd name="connsiteY25" fmla="*/ 431800 h 842407"/>
                <a:gd name="connsiteX26" fmla="*/ 5727700 w 7467600"/>
                <a:gd name="connsiteY26" fmla="*/ 457200 h 842407"/>
                <a:gd name="connsiteX27" fmla="*/ 5816600 w 7467600"/>
                <a:gd name="connsiteY27" fmla="*/ 469900 h 842407"/>
                <a:gd name="connsiteX28" fmla="*/ 6083300 w 7467600"/>
                <a:gd name="connsiteY28" fmla="*/ 482600 h 842407"/>
                <a:gd name="connsiteX29" fmla="*/ 6134100 w 7467600"/>
                <a:gd name="connsiteY29" fmla="*/ 508000 h 842407"/>
                <a:gd name="connsiteX30" fmla="*/ 6210300 w 7467600"/>
                <a:gd name="connsiteY30" fmla="*/ 558800 h 842407"/>
                <a:gd name="connsiteX31" fmla="*/ 6248400 w 7467600"/>
                <a:gd name="connsiteY31" fmla="*/ 584200 h 842407"/>
                <a:gd name="connsiteX32" fmla="*/ 6375400 w 7467600"/>
                <a:gd name="connsiteY32" fmla="*/ 673100 h 842407"/>
                <a:gd name="connsiteX33" fmla="*/ 6413500 w 7467600"/>
                <a:gd name="connsiteY33" fmla="*/ 698500 h 842407"/>
                <a:gd name="connsiteX34" fmla="*/ 6489700 w 7467600"/>
                <a:gd name="connsiteY34" fmla="*/ 723900 h 842407"/>
                <a:gd name="connsiteX35" fmla="*/ 6527800 w 7467600"/>
                <a:gd name="connsiteY35" fmla="*/ 736600 h 842407"/>
                <a:gd name="connsiteX36" fmla="*/ 6578600 w 7467600"/>
                <a:gd name="connsiteY36" fmla="*/ 723900 h 842407"/>
                <a:gd name="connsiteX37" fmla="*/ 6705600 w 7467600"/>
                <a:gd name="connsiteY37" fmla="*/ 685800 h 842407"/>
                <a:gd name="connsiteX38" fmla="*/ 6832600 w 7467600"/>
                <a:gd name="connsiteY38" fmla="*/ 698500 h 842407"/>
                <a:gd name="connsiteX39" fmla="*/ 6870700 w 7467600"/>
                <a:gd name="connsiteY39" fmla="*/ 723900 h 842407"/>
                <a:gd name="connsiteX40" fmla="*/ 6921500 w 7467600"/>
                <a:gd name="connsiteY40" fmla="*/ 749300 h 842407"/>
                <a:gd name="connsiteX41" fmla="*/ 6959600 w 7467600"/>
                <a:gd name="connsiteY41" fmla="*/ 723900 h 842407"/>
                <a:gd name="connsiteX42" fmla="*/ 6997700 w 7467600"/>
                <a:gd name="connsiteY42" fmla="*/ 711200 h 842407"/>
                <a:gd name="connsiteX43" fmla="*/ 7099300 w 7467600"/>
                <a:gd name="connsiteY43" fmla="*/ 685800 h 842407"/>
                <a:gd name="connsiteX44" fmla="*/ 7162800 w 7467600"/>
                <a:gd name="connsiteY44" fmla="*/ 673100 h 842407"/>
                <a:gd name="connsiteX45" fmla="*/ 7239000 w 7467600"/>
                <a:gd name="connsiteY45" fmla="*/ 660400 h 842407"/>
                <a:gd name="connsiteX46" fmla="*/ 7289800 w 7467600"/>
                <a:gd name="connsiteY46" fmla="*/ 647700 h 842407"/>
                <a:gd name="connsiteX47" fmla="*/ 7353300 w 7467600"/>
                <a:gd name="connsiteY47" fmla="*/ 660400 h 842407"/>
                <a:gd name="connsiteX48" fmla="*/ 7391400 w 7467600"/>
                <a:gd name="connsiteY48" fmla="*/ 800100 h 842407"/>
                <a:gd name="connsiteX49" fmla="*/ 7404100 w 7467600"/>
                <a:gd name="connsiteY49" fmla="*/ 838200 h 842407"/>
                <a:gd name="connsiteX50" fmla="*/ 7467600 w 7467600"/>
                <a:gd name="connsiteY50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028700 w 7467600"/>
                <a:gd name="connsiteY11" fmla="*/ 292100 h 842407"/>
                <a:gd name="connsiteX12" fmla="*/ 1612900 w 7467600"/>
                <a:gd name="connsiteY12" fmla="*/ 241300 h 842407"/>
                <a:gd name="connsiteX13" fmla="*/ 1765300 w 7467600"/>
                <a:gd name="connsiteY13" fmla="*/ 215900 h 842407"/>
                <a:gd name="connsiteX14" fmla="*/ 2959100 w 7467600"/>
                <a:gd name="connsiteY14" fmla="*/ 241300 h 842407"/>
                <a:gd name="connsiteX15" fmla="*/ 3073400 w 7467600"/>
                <a:gd name="connsiteY15" fmla="*/ 254000 h 842407"/>
                <a:gd name="connsiteX16" fmla="*/ 3251200 w 7467600"/>
                <a:gd name="connsiteY16" fmla="*/ 266700 h 842407"/>
                <a:gd name="connsiteX17" fmla="*/ 3644900 w 7467600"/>
                <a:gd name="connsiteY17" fmla="*/ 292100 h 842407"/>
                <a:gd name="connsiteX18" fmla="*/ 3886200 w 7467600"/>
                <a:gd name="connsiteY18" fmla="*/ 279400 h 842407"/>
                <a:gd name="connsiteX19" fmla="*/ 3937000 w 7467600"/>
                <a:gd name="connsiteY19" fmla="*/ 266700 h 842407"/>
                <a:gd name="connsiteX20" fmla="*/ 4229100 w 7467600"/>
                <a:gd name="connsiteY20" fmla="*/ 279400 h 842407"/>
                <a:gd name="connsiteX21" fmla="*/ 4381500 w 7467600"/>
                <a:gd name="connsiteY21" fmla="*/ 317500 h 842407"/>
                <a:gd name="connsiteX22" fmla="*/ 4660900 w 7467600"/>
                <a:gd name="connsiteY22" fmla="*/ 368300 h 842407"/>
                <a:gd name="connsiteX23" fmla="*/ 4864100 w 7467600"/>
                <a:gd name="connsiteY23" fmla="*/ 393700 h 842407"/>
                <a:gd name="connsiteX24" fmla="*/ 5054600 w 7467600"/>
                <a:gd name="connsiteY24" fmla="*/ 431800 h 842407"/>
                <a:gd name="connsiteX25" fmla="*/ 5727700 w 7467600"/>
                <a:gd name="connsiteY25" fmla="*/ 457200 h 842407"/>
                <a:gd name="connsiteX26" fmla="*/ 5816600 w 7467600"/>
                <a:gd name="connsiteY26" fmla="*/ 469900 h 842407"/>
                <a:gd name="connsiteX27" fmla="*/ 6083300 w 7467600"/>
                <a:gd name="connsiteY27" fmla="*/ 482600 h 842407"/>
                <a:gd name="connsiteX28" fmla="*/ 6134100 w 7467600"/>
                <a:gd name="connsiteY28" fmla="*/ 508000 h 842407"/>
                <a:gd name="connsiteX29" fmla="*/ 6210300 w 7467600"/>
                <a:gd name="connsiteY29" fmla="*/ 558800 h 842407"/>
                <a:gd name="connsiteX30" fmla="*/ 6248400 w 7467600"/>
                <a:gd name="connsiteY30" fmla="*/ 584200 h 842407"/>
                <a:gd name="connsiteX31" fmla="*/ 6375400 w 7467600"/>
                <a:gd name="connsiteY31" fmla="*/ 673100 h 842407"/>
                <a:gd name="connsiteX32" fmla="*/ 6413500 w 7467600"/>
                <a:gd name="connsiteY32" fmla="*/ 698500 h 842407"/>
                <a:gd name="connsiteX33" fmla="*/ 6489700 w 7467600"/>
                <a:gd name="connsiteY33" fmla="*/ 723900 h 842407"/>
                <a:gd name="connsiteX34" fmla="*/ 6527800 w 7467600"/>
                <a:gd name="connsiteY34" fmla="*/ 736600 h 842407"/>
                <a:gd name="connsiteX35" fmla="*/ 6578600 w 7467600"/>
                <a:gd name="connsiteY35" fmla="*/ 723900 h 842407"/>
                <a:gd name="connsiteX36" fmla="*/ 6705600 w 7467600"/>
                <a:gd name="connsiteY36" fmla="*/ 685800 h 842407"/>
                <a:gd name="connsiteX37" fmla="*/ 6832600 w 7467600"/>
                <a:gd name="connsiteY37" fmla="*/ 698500 h 842407"/>
                <a:gd name="connsiteX38" fmla="*/ 6870700 w 7467600"/>
                <a:gd name="connsiteY38" fmla="*/ 723900 h 842407"/>
                <a:gd name="connsiteX39" fmla="*/ 6921500 w 7467600"/>
                <a:gd name="connsiteY39" fmla="*/ 749300 h 842407"/>
                <a:gd name="connsiteX40" fmla="*/ 6959600 w 7467600"/>
                <a:gd name="connsiteY40" fmla="*/ 723900 h 842407"/>
                <a:gd name="connsiteX41" fmla="*/ 6997700 w 7467600"/>
                <a:gd name="connsiteY41" fmla="*/ 711200 h 842407"/>
                <a:gd name="connsiteX42" fmla="*/ 7099300 w 7467600"/>
                <a:gd name="connsiteY42" fmla="*/ 685800 h 842407"/>
                <a:gd name="connsiteX43" fmla="*/ 7162800 w 7467600"/>
                <a:gd name="connsiteY43" fmla="*/ 673100 h 842407"/>
                <a:gd name="connsiteX44" fmla="*/ 7239000 w 7467600"/>
                <a:gd name="connsiteY44" fmla="*/ 660400 h 842407"/>
                <a:gd name="connsiteX45" fmla="*/ 7289800 w 7467600"/>
                <a:gd name="connsiteY45" fmla="*/ 647700 h 842407"/>
                <a:gd name="connsiteX46" fmla="*/ 7353300 w 7467600"/>
                <a:gd name="connsiteY46" fmla="*/ 660400 h 842407"/>
                <a:gd name="connsiteX47" fmla="*/ 7391400 w 7467600"/>
                <a:gd name="connsiteY47" fmla="*/ 800100 h 842407"/>
                <a:gd name="connsiteX48" fmla="*/ 7404100 w 7467600"/>
                <a:gd name="connsiteY48" fmla="*/ 838200 h 842407"/>
                <a:gd name="connsiteX49" fmla="*/ 7467600 w 7467600"/>
                <a:gd name="connsiteY49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990600 w 7467600"/>
                <a:gd name="connsiteY10" fmla="*/ 279400 h 842407"/>
                <a:gd name="connsiteX11" fmla="*/ 1612900 w 7467600"/>
                <a:gd name="connsiteY11" fmla="*/ 241300 h 842407"/>
                <a:gd name="connsiteX12" fmla="*/ 1765300 w 7467600"/>
                <a:gd name="connsiteY12" fmla="*/ 215900 h 842407"/>
                <a:gd name="connsiteX13" fmla="*/ 2959100 w 7467600"/>
                <a:gd name="connsiteY13" fmla="*/ 241300 h 842407"/>
                <a:gd name="connsiteX14" fmla="*/ 3073400 w 7467600"/>
                <a:gd name="connsiteY14" fmla="*/ 254000 h 842407"/>
                <a:gd name="connsiteX15" fmla="*/ 3251200 w 7467600"/>
                <a:gd name="connsiteY15" fmla="*/ 266700 h 842407"/>
                <a:gd name="connsiteX16" fmla="*/ 3644900 w 7467600"/>
                <a:gd name="connsiteY16" fmla="*/ 292100 h 842407"/>
                <a:gd name="connsiteX17" fmla="*/ 3886200 w 7467600"/>
                <a:gd name="connsiteY17" fmla="*/ 279400 h 842407"/>
                <a:gd name="connsiteX18" fmla="*/ 3937000 w 7467600"/>
                <a:gd name="connsiteY18" fmla="*/ 266700 h 842407"/>
                <a:gd name="connsiteX19" fmla="*/ 4229100 w 7467600"/>
                <a:gd name="connsiteY19" fmla="*/ 279400 h 842407"/>
                <a:gd name="connsiteX20" fmla="*/ 4381500 w 7467600"/>
                <a:gd name="connsiteY20" fmla="*/ 317500 h 842407"/>
                <a:gd name="connsiteX21" fmla="*/ 4660900 w 7467600"/>
                <a:gd name="connsiteY21" fmla="*/ 368300 h 842407"/>
                <a:gd name="connsiteX22" fmla="*/ 4864100 w 7467600"/>
                <a:gd name="connsiteY22" fmla="*/ 393700 h 842407"/>
                <a:gd name="connsiteX23" fmla="*/ 5054600 w 7467600"/>
                <a:gd name="connsiteY23" fmla="*/ 431800 h 842407"/>
                <a:gd name="connsiteX24" fmla="*/ 5727700 w 7467600"/>
                <a:gd name="connsiteY24" fmla="*/ 457200 h 842407"/>
                <a:gd name="connsiteX25" fmla="*/ 5816600 w 7467600"/>
                <a:gd name="connsiteY25" fmla="*/ 469900 h 842407"/>
                <a:gd name="connsiteX26" fmla="*/ 6083300 w 7467600"/>
                <a:gd name="connsiteY26" fmla="*/ 482600 h 842407"/>
                <a:gd name="connsiteX27" fmla="*/ 6134100 w 7467600"/>
                <a:gd name="connsiteY27" fmla="*/ 508000 h 842407"/>
                <a:gd name="connsiteX28" fmla="*/ 6210300 w 7467600"/>
                <a:gd name="connsiteY28" fmla="*/ 558800 h 842407"/>
                <a:gd name="connsiteX29" fmla="*/ 6248400 w 7467600"/>
                <a:gd name="connsiteY29" fmla="*/ 584200 h 842407"/>
                <a:gd name="connsiteX30" fmla="*/ 6375400 w 7467600"/>
                <a:gd name="connsiteY30" fmla="*/ 673100 h 842407"/>
                <a:gd name="connsiteX31" fmla="*/ 6413500 w 7467600"/>
                <a:gd name="connsiteY31" fmla="*/ 698500 h 842407"/>
                <a:gd name="connsiteX32" fmla="*/ 6489700 w 7467600"/>
                <a:gd name="connsiteY32" fmla="*/ 723900 h 842407"/>
                <a:gd name="connsiteX33" fmla="*/ 6527800 w 7467600"/>
                <a:gd name="connsiteY33" fmla="*/ 736600 h 842407"/>
                <a:gd name="connsiteX34" fmla="*/ 6578600 w 7467600"/>
                <a:gd name="connsiteY34" fmla="*/ 723900 h 842407"/>
                <a:gd name="connsiteX35" fmla="*/ 6705600 w 7467600"/>
                <a:gd name="connsiteY35" fmla="*/ 685800 h 842407"/>
                <a:gd name="connsiteX36" fmla="*/ 6832600 w 7467600"/>
                <a:gd name="connsiteY36" fmla="*/ 698500 h 842407"/>
                <a:gd name="connsiteX37" fmla="*/ 6870700 w 7467600"/>
                <a:gd name="connsiteY37" fmla="*/ 723900 h 842407"/>
                <a:gd name="connsiteX38" fmla="*/ 6921500 w 7467600"/>
                <a:gd name="connsiteY38" fmla="*/ 749300 h 842407"/>
                <a:gd name="connsiteX39" fmla="*/ 6959600 w 7467600"/>
                <a:gd name="connsiteY39" fmla="*/ 723900 h 842407"/>
                <a:gd name="connsiteX40" fmla="*/ 6997700 w 7467600"/>
                <a:gd name="connsiteY40" fmla="*/ 711200 h 842407"/>
                <a:gd name="connsiteX41" fmla="*/ 7099300 w 7467600"/>
                <a:gd name="connsiteY41" fmla="*/ 685800 h 842407"/>
                <a:gd name="connsiteX42" fmla="*/ 7162800 w 7467600"/>
                <a:gd name="connsiteY42" fmla="*/ 673100 h 842407"/>
                <a:gd name="connsiteX43" fmla="*/ 7239000 w 7467600"/>
                <a:gd name="connsiteY43" fmla="*/ 660400 h 842407"/>
                <a:gd name="connsiteX44" fmla="*/ 7289800 w 7467600"/>
                <a:gd name="connsiteY44" fmla="*/ 647700 h 842407"/>
                <a:gd name="connsiteX45" fmla="*/ 7353300 w 7467600"/>
                <a:gd name="connsiteY45" fmla="*/ 660400 h 842407"/>
                <a:gd name="connsiteX46" fmla="*/ 7391400 w 7467600"/>
                <a:gd name="connsiteY46" fmla="*/ 800100 h 842407"/>
                <a:gd name="connsiteX47" fmla="*/ 7404100 w 7467600"/>
                <a:gd name="connsiteY47" fmla="*/ 838200 h 842407"/>
                <a:gd name="connsiteX48" fmla="*/ 7467600 w 7467600"/>
                <a:gd name="connsiteY48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927100 w 7467600"/>
                <a:gd name="connsiteY9" fmla="*/ 266700 h 842407"/>
                <a:gd name="connsiteX10" fmla="*/ 1612900 w 7467600"/>
                <a:gd name="connsiteY10" fmla="*/ 241300 h 842407"/>
                <a:gd name="connsiteX11" fmla="*/ 1765300 w 7467600"/>
                <a:gd name="connsiteY11" fmla="*/ 215900 h 842407"/>
                <a:gd name="connsiteX12" fmla="*/ 2959100 w 7467600"/>
                <a:gd name="connsiteY12" fmla="*/ 241300 h 842407"/>
                <a:gd name="connsiteX13" fmla="*/ 3073400 w 7467600"/>
                <a:gd name="connsiteY13" fmla="*/ 254000 h 842407"/>
                <a:gd name="connsiteX14" fmla="*/ 3251200 w 7467600"/>
                <a:gd name="connsiteY14" fmla="*/ 266700 h 842407"/>
                <a:gd name="connsiteX15" fmla="*/ 3644900 w 7467600"/>
                <a:gd name="connsiteY15" fmla="*/ 292100 h 842407"/>
                <a:gd name="connsiteX16" fmla="*/ 3886200 w 7467600"/>
                <a:gd name="connsiteY16" fmla="*/ 279400 h 842407"/>
                <a:gd name="connsiteX17" fmla="*/ 3937000 w 7467600"/>
                <a:gd name="connsiteY17" fmla="*/ 266700 h 842407"/>
                <a:gd name="connsiteX18" fmla="*/ 4229100 w 7467600"/>
                <a:gd name="connsiteY18" fmla="*/ 279400 h 842407"/>
                <a:gd name="connsiteX19" fmla="*/ 4381500 w 7467600"/>
                <a:gd name="connsiteY19" fmla="*/ 317500 h 842407"/>
                <a:gd name="connsiteX20" fmla="*/ 4660900 w 7467600"/>
                <a:gd name="connsiteY20" fmla="*/ 368300 h 842407"/>
                <a:gd name="connsiteX21" fmla="*/ 4864100 w 7467600"/>
                <a:gd name="connsiteY21" fmla="*/ 393700 h 842407"/>
                <a:gd name="connsiteX22" fmla="*/ 5054600 w 7467600"/>
                <a:gd name="connsiteY22" fmla="*/ 431800 h 842407"/>
                <a:gd name="connsiteX23" fmla="*/ 5727700 w 7467600"/>
                <a:gd name="connsiteY23" fmla="*/ 457200 h 842407"/>
                <a:gd name="connsiteX24" fmla="*/ 5816600 w 7467600"/>
                <a:gd name="connsiteY24" fmla="*/ 469900 h 842407"/>
                <a:gd name="connsiteX25" fmla="*/ 6083300 w 7467600"/>
                <a:gd name="connsiteY25" fmla="*/ 482600 h 842407"/>
                <a:gd name="connsiteX26" fmla="*/ 6134100 w 7467600"/>
                <a:gd name="connsiteY26" fmla="*/ 508000 h 842407"/>
                <a:gd name="connsiteX27" fmla="*/ 6210300 w 7467600"/>
                <a:gd name="connsiteY27" fmla="*/ 558800 h 842407"/>
                <a:gd name="connsiteX28" fmla="*/ 6248400 w 7467600"/>
                <a:gd name="connsiteY28" fmla="*/ 584200 h 842407"/>
                <a:gd name="connsiteX29" fmla="*/ 6375400 w 7467600"/>
                <a:gd name="connsiteY29" fmla="*/ 673100 h 842407"/>
                <a:gd name="connsiteX30" fmla="*/ 6413500 w 7467600"/>
                <a:gd name="connsiteY30" fmla="*/ 698500 h 842407"/>
                <a:gd name="connsiteX31" fmla="*/ 6489700 w 7467600"/>
                <a:gd name="connsiteY31" fmla="*/ 723900 h 842407"/>
                <a:gd name="connsiteX32" fmla="*/ 6527800 w 7467600"/>
                <a:gd name="connsiteY32" fmla="*/ 736600 h 842407"/>
                <a:gd name="connsiteX33" fmla="*/ 6578600 w 7467600"/>
                <a:gd name="connsiteY33" fmla="*/ 723900 h 842407"/>
                <a:gd name="connsiteX34" fmla="*/ 6705600 w 7467600"/>
                <a:gd name="connsiteY34" fmla="*/ 685800 h 842407"/>
                <a:gd name="connsiteX35" fmla="*/ 6832600 w 7467600"/>
                <a:gd name="connsiteY35" fmla="*/ 698500 h 842407"/>
                <a:gd name="connsiteX36" fmla="*/ 6870700 w 7467600"/>
                <a:gd name="connsiteY36" fmla="*/ 723900 h 842407"/>
                <a:gd name="connsiteX37" fmla="*/ 6921500 w 7467600"/>
                <a:gd name="connsiteY37" fmla="*/ 749300 h 842407"/>
                <a:gd name="connsiteX38" fmla="*/ 6959600 w 7467600"/>
                <a:gd name="connsiteY38" fmla="*/ 723900 h 842407"/>
                <a:gd name="connsiteX39" fmla="*/ 6997700 w 7467600"/>
                <a:gd name="connsiteY39" fmla="*/ 711200 h 842407"/>
                <a:gd name="connsiteX40" fmla="*/ 7099300 w 7467600"/>
                <a:gd name="connsiteY40" fmla="*/ 685800 h 842407"/>
                <a:gd name="connsiteX41" fmla="*/ 7162800 w 7467600"/>
                <a:gd name="connsiteY41" fmla="*/ 673100 h 842407"/>
                <a:gd name="connsiteX42" fmla="*/ 7239000 w 7467600"/>
                <a:gd name="connsiteY42" fmla="*/ 660400 h 842407"/>
                <a:gd name="connsiteX43" fmla="*/ 7289800 w 7467600"/>
                <a:gd name="connsiteY43" fmla="*/ 647700 h 842407"/>
                <a:gd name="connsiteX44" fmla="*/ 7353300 w 7467600"/>
                <a:gd name="connsiteY44" fmla="*/ 660400 h 842407"/>
                <a:gd name="connsiteX45" fmla="*/ 7391400 w 7467600"/>
                <a:gd name="connsiteY45" fmla="*/ 800100 h 842407"/>
                <a:gd name="connsiteX46" fmla="*/ 7404100 w 7467600"/>
                <a:gd name="connsiteY46" fmla="*/ 838200 h 842407"/>
                <a:gd name="connsiteX47" fmla="*/ 7467600 w 7467600"/>
                <a:gd name="connsiteY47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46100 w 7467600"/>
                <a:gd name="connsiteY6" fmla="*/ 177800 h 842407"/>
                <a:gd name="connsiteX7" fmla="*/ 596900 w 7467600"/>
                <a:gd name="connsiteY7" fmla="*/ 190500 h 842407"/>
                <a:gd name="connsiteX8" fmla="*/ 762000 w 7467600"/>
                <a:gd name="connsiteY8" fmla="*/ 228600 h 842407"/>
                <a:gd name="connsiteX9" fmla="*/ 1168400 w 7467600"/>
                <a:gd name="connsiteY9" fmla="*/ 215900 h 842407"/>
                <a:gd name="connsiteX10" fmla="*/ 1612900 w 7467600"/>
                <a:gd name="connsiteY10" fmla="*/ 241300 h 842407"/>
                <a:gd name="connsiteX11" fmla="*/ 1765300 w 7467600"/>
                <a:gd name="connsiteY11" fmla="*/ 215900 h 842407"/>
                <a:gd name="connsiteX12" fmla="*/ 2959100 w 7467600"/>
                <a:gd name="connsiteY12" fmla="*/ 241300 h 842407"/>
                <a:gd name="connsiteX13" fmla="*/ 3073400 w 7467600"/>
                <a:gd name="connsiteY13" fmla="*/ 254000 h 842407"/>
                <a:gd name="connsiteX14" fmla="*/ 3251200 w 7467600"/>
                <a:gd name="connsiteY14" fmla="*/ 266700 h 842407"/>
                <a:gd name="connsiteX15" fmla="*/ 3644900 w 7467600"/>
                <a:gd name="connsiteY15" fmla="*/ 292100 h 842407"/>
                <a:gd name="connsiteX16" fmla="*/ 3886200 w 7467600"/>
                <a:gd name="connsiteY16" fmla="*/ 279400 h 842407"/>
                <a:gd name="connsiteX17" fmla="*/ 3937000 w 7467600"/>
                <a:gd name="connsiteY17" fmla="*/ 266700 h 842407"/>
                <a:gd name="connsiteX18" fmla="*/ 4229100 w 7467600"/>
                <a:gd name="connsiteY18" fmla="*/ 279400 h 842407"/>
                <a:gd name="connsiteX19" fmla="*/ 4381500 w 7467600"/>
                <a:gd name="connsiteY19" fmla="*/ 317500 h 842407"/>
                <a:gd name="connsiteX20" fmla="*/ 4660900 w 7467600"/>
                <a:gd name="connsiteY20" fmla="*/ 368300 h 842407"/>
                <a:gd name="connsiteX21" fmla="*/ 4864100 w 7467600"/>
                <a:gd name="connsiteY21" fmla="*/ 393700 h 842407"/>
                <a:gd name="connsiteX22" fmla="*/ 5054600 w 7467600"/>
                <a:gd name="connsiteY22" fmla="*/ 431800 h 842407"/>
                <a:gd name="connsiteX23" fmla="*/ 5727700 w 7467600"/>
                <a:gd name="connsiteY23" fmla="*/ 457200 h 842407"/>
                <a:gd name="connsiteX24" fmla="*/ 5816600 w 7467600"/>
                <a:gd name="connsiteY24" fmla="*/ 469900 h 842407"/>
                <a:gd name="connsiteX25" fmla="*/ 6083300 w 7467600"/>
                <a:gd name="connsiteY25" fmla="*/ 482600 h 842407"/>
                <a:gd name="connsiteX26" fmla="*/ 6134100 w 7467600"/>
                <a:gd name="connsiteY26" fmla="*/ 508000 h 842407"/>
                <a:gd name="connsiteX27" fmla="*/ 6210300 w 7467600"/>
                <a:gd name="connsiteY27" fmla="*/ 558800 h 842407"/>
                <a:gd name="connsiteX28" fmla="*/ 6248400 w 7467600"/>
                <a:gd name="connsiteY28" fmla="*/ 584200 h 842407"/>
                <a:gd name="connsiteX29" fmla="*/ 6375400 w 7467600"/>
                <a:gd name="connsiteY29" fmla="*/ 673100 h 842407"/>
                <a:gd name="connsiteX30" fmla="*/ 6413500 w 7467600"/>
                <a:gd name="connsiteY30" fmla="*/ 698500 h 842407"/>
                <a:gd name="connsiteX31" fmla="*/ 6489700 w 7467600"/>
                <a:gd name="connsiteY31" fmla="*/ 723900 h 842407"/>
                <a:gd name="connsiteX32" fmla="*/ 6527800 w 7467600"/>
                <a:gd name="connsiteY32" fmla="*/ 736600 h 842407"/>
                <a:gd name="connsiteX33" fmla="*/ 6578600 w 7467600"/>
                <a:gd name="connsiteY33" fmla="*/ 723900 h 842407"/>
                <a:gd name="connsiteX34" fmla="*/ 6705600 w 7467600"/>
                <a:gd name="connsiteY34" fmla="*/ 685800 h 842407"/>
                <a:gd name="connsiteX35" fmla="*/ 6832600 w 7467600"/>
                <a:gd name="connsiteY35" fmla="*/ 698500 h 842407"/>
                <a:gd name="connsiteX36" fmla="*/ 6870700 w 7467600"/>
                <a:gd name="connsiteY36" fmla="*/ 723900 h 842407"/>
                <a:gd name="connsiteX37" fmla="*/ 6921500 w 7467600"/>
                <a:gd name="connsiteY37" fmla="*/ 749300 h 842407"/>
                <a:gd name="connsiteX38" fmla="*/ 6959600 w 7467600"/>
                <a:gd name="connsiteY38" fmla="*/ 723900 h 842407"/>
                <a:gd name="connsiteX39" fmla="*/ 6997700 w 7467600"/>
                <a:gd name="connsiteY39" fmla="*/ 711200 h 842407"/>
                <a:gd name="connsiteX40" fmla="*/ 7099300 w 7467600"/>
                <a:gd name="connsiteY40" fmla="*/ 685800 h 842407"/>
                <a:gd name="connsiteX41" fmla="*/ 7162800 w 7467600"/>
                <a:gd name="connsiteY41" fmla="*/ 673100 h 842407"/>
                <a:gd name="connsiteX42" fmla="*/ 7239000 w 7467600"/>
                <a:gd name="connsiteY42" fmla="*/ 660400 h 842407"/>
                <a:gd name="connsiteX43" fmla="*/ 7289800 w 7467600"/>
                <a:gd name="connsiteY43" fmla="*/ 647700 h 842407"/>
                <a:gd name="connsiteX44" fmla="*/ 7353300 w 7467600"/>
                <a:gd name="connsiteY44" fmla="*/ 660400 h 842407"/>
                <a:gd name="connsiteX45" fmla="*/ 7391400 w 7467600"/>
                <a:gd name="connsiteY45" fmla="*/ 800100 h 842407"/>
                <a:gd name="connsiteX46" fmla="*/ 7404100 w 7467600"/>
                <a:gd name="connsiteY46" fmla="*/ 838200 h 842407"/>
                <a:gd name="connsiteX47" fmla="*/ 7467600 w 7467600"/>
                <a:gd name="connsiteY47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317500 w 7467600"/>
                <a:gd name="connsiteY3" fmla="*/ 88900 h 842407"/>
                <a:gd name="connsiteX4" fmla="*/ 444500 w 7467600"/>
                <a:gd name="connsiteY4" fmla="*/ 139700 h 842407"/>
                <a:gd name="connsiteX5" fmla="*/ 482600 w 7467600"/>
                <a:gd name="connsiteY5" fmla="*/ 152400 h 842407"/>
                <a:gd name="connsiteX6" fmla="*/ 596900 w 7467600"/>
                <a:gd name="connsiteY6" fmla="*/ 190500 h 842407"/>
                <a:gd name="connsiteX7" fmla="*/ 762000 w 7467600"/>
                <a:gd name="connsiteY7" fmla="*/ 228600 h 842407"/>
                <a:gd name="connsiteX8" fmla="*/ 1168400 w 7467600"/>
                <a:gd name="connsiteY8" fmla="*/ 215900 h 842407"/>
                <a:gd name="connsiteX9" fmla="*/ 1612900 w 7467600"/>
                <a:gd name="connsiteY9" fmla="*/ 241300 h 842407"/>
                <a:gd name="connsiteX10" fmla="*/ 1765300 w 7467600"/>
                <a:gd name="connsiteY10" fmla="*/ 215900 h 842407"/>
                <a:gd name="connsiteX11" fmla="*/ 2959100 w 7467600"/>
                <a:gd name="connsiteY11" fmla="*/ 241300 h 842407"/>
                <a:gd name="connsiteX12" fmla="*/ 3073400 w 7467600"/>
                <a:gd name="connsiteY12" fmla="*/ 254000 h 842407"/>
                <a:gd name="connsiteX13" fmla="*/ 3251200 w 7467600"/>
                <a:gd name="connsiteY13" fmla="*/ 266700 h 842407"/>
                <a:gd name="connsiteX14" fmla="*/ 3644900 w 7467600"/>
                <a:gd name="connsiteY14" fmla="*/ 292100 h 842407"/>
                <a:gd name="connsiteX15" fmla="*/ 3886200 w 7467600"/>
                <a:gd name="connsiteY15" fmla="*/ 279400 h 842407"/>
                <a:gd name="connsiteX16" fmla="*/ 3937000 w 7467600"/>
                <a:gd name="connsiteY16" fmla="*/ 266700 h 842407"/>
                <a:gd name="connsiteX17" fmla="*/ 4229100 w 7467600"/>
                <a:gd name="connsiteY17" fmla="*/ 279400 h 842407"/>
                <a:gd name="connsiteX18" fmla="*/ 4381500 w 7467600"/>
                <a:gd name="connsiteY18" fmla="*/ 317500 h 842407"/>
                <a:gd name="connsiteX19" fmla="*/ 4660900 w 7467600"/>
                <a:gd name="connsiteY19" fmla="*/ 368300 h 842407"/>
                <a:gd name="connsiteX20" fmla="*/ 4864100 w 7467600"/>
                <a:gd name="connsiteY20" fmla="*/ 393700 h 842407"/>
                <a:gd name="connsiteX21" fmla="*/ 5054600 w 7467600"/>
                <a:gd name="connsiteY21" fmla="*/ 431800 h 842407"/>
                <a:gd name="connsiteX22" fmla="*/ 5727700 w 7467600"/>
                <a:gd name="connsiteY22" fmla="*/ 457200 h 842407"/>
                <a:gd name="connsiteX23" fmla="*/ 5816600 w 7467600"/>
                <a:gd name="connsiteY23" fmla="*/ 469900 h 842407"/>
                <a:gd name="connsiteX24" fmla="*/ 6083300 w 7467600"/>
                <a:gd name="connsiteY24" fmla="*/ 482600 h 842407"/>
                <a:gd name="connsiteX25" fmla="*/ 6134100 w 7467600"/>
                <a:gd name="connsiteY25" fmla="*/ 508000 h 842407"/>
                <a:gd name="connsiteX26" fmla="*/ 6210300 w 7467600"/>
                <a:gd name="connsiteY26" fmla="*/ 558800 h 842407"/>
                <a:gd name="connsiteX27" fmla="*/ 6248400 w 7467600"/>
                <a:gd name="connsiteY27" fmla="*/ 584200 h 842407"/>
                <a:gd name="connsiteX28" fmla="*/ 6375400 w 7467600"/>
                <a:gd name="connsiteY28" fmla="*/ 673100 h 842407"/>
                <a:gd name="connsiteX29" fmla="*/ 6413500 w 7467600"/>
                <a:gd name="connsiteY29" fmla="*/ 698500 h 842407"/>
                <a:gd name="connsiteX30" fmla="*/ 6489700 w 7467600"/>
                <a:gd name="connsiteY30" fmla="*/ 723900 h 842407"/>
                <a:gd name="connsiteX31" fmla="*/ 6527800 w 7467600"/>
                <a:gd name="connsiteY31" fmla="*/ 736600 h 842407"/>
                <a:gd name="connsiteX32" fmla="*/ 6578600 w 7467600"/>
                <a:gd name="connsiteY32" fmla="*/ 723900 h 842407"/>
                <a:gd name="connsiteX33" fmla="*/ 6705600 w 7467600"/>
                <a:gd name="connsiteY33" fmla="*/ 685800 h 842407"/>
                <a:gd name="connsiteX34" fmla="*/ 6832600 w 7467600"/>
                <a:gd name="connsiteY34" fmla="*/ 698500 h 842407"/>
                <a:gd name="connsiteX35" fmla="*/ 6870700 w 7467600"/>
                <a:gd name="connsiteY35" fmla="*/ 723900 h 842407"/>
                <a:gd name="connsiteX36" fmla="*/ 6921500 w 7467600"/>
                <a:gd name="connsiteY36" fmla="*/ 749300 h 842407"/>
                <a:gd name="connsiteX37" fmla="*/ 6959600 w 7467600"/>
                <a:gd name="connsiteY37" fmla="*/ 723900 h 842407"/>
                <a:gd name="connsiteX38" fmla="*/ 6997700 w 7467600"/>
                <a:gd name="connsiteY38" fmla="*/ 711200 h 842407"/>
                <a:gd name="connsiteX39" fmla="*/ 7099300 w 7467600"/>
                <a:gd name="connsiteY39" fmla="*/ 685800 h 842407"/>
                <a:gd name="connsiteX40" fmla="*/ 7162800 w 7467600"/>
                <a:gd name="connsiteY40" fmla="*/ 673100 h 842407"/>
                <a:gd name="connsiteX41" fmla="*/ 7239000 w 7467600"/>
                <a:gd name="connsiteY41" fmla="*/ 660400 h 842407"/>
                <a:gd name="connsiteX42" fmla="*/ 7289800 w 7467600"/>
                <a:gd name="connsiteY42" fmla="*/ 647700 h 842407"/>
                <a:gd name="connsiteX43" fmla="*/ 7353300 w 7467600"/>
                <a:gd name="connsiteY43" fmla="*/ 660400 h 842407"/>
                <a:gd name="connsiteX44" fmla="*/ 7391400 w 7467600"/>
                <a:gd name="connsiteY44" fmla="*/ 800100 h 842407"/>
                <a:gd name="connsiteX45" fmla="*/ 7404100 w 7467600"/>
                <a:gd name="connsiteY45" fmla="*/ 838200 h 842407"/>
                <a:gd name="connsiteX46" fmla="*/ 7467600 w 7467600"/>
                <a:gd name="connsiteY46" fmla="*/ 838200 h 842407"/>
                <a:gd name="connsiteX0" fmla="*/ 0 w 7467600"/>
                <a:gd name="connsiteY0" fmla="*/ 0 h 842407"/>
                <a:gd name="connsiteX1" fmla="*/ 152400 w 7467600"/>
                <a:gd name="connsiteY1" fmla="*/ 25400 h 842407"/>
                <a:gd name="connsiteX2" fmla="*/ 266700 w 7467600"/>
                <a:gd name="connsiteY2" fmla="*/ 76200 h 842407"/>
                <a:gd name="connsiteX3" fmla="*/ 444500 w 7467600"/>
                <a:gd name="connsiteY3" fmla="*/ 139700 h 842407"/>
                <a:gd name="connsiteX4" fmla="*/ 482600 w 7467600"/>
                <a:gd name="connsiteY4" fmla="*/ 152400 h 842407"/>
                <a:gd name="connsiteX5" fmla="*/ 596900 w 7467600"/>
                <a:gd name="connsiteY5" fmla="*/ 190500 h 842407"/>
                <a:gd name="connsiteX6" fmla="*/ 762000 w 7467600"/>
                <a:gd name="connsiteY6" fmla="*/ 228600 h 842407"/>
                <a:gd name="connsiteX7" fmla="*/ 1168400 w 7467600"/>
                <a:gd name="connsiteY7" fmla="*/ 215900 h 842407"/>
                <a:gd name="connsiteX8" fmla="*/ 1612900 w 7467600"/>
                <a:gd name="connsiteY8" fmla="*/ 241300 h 842407"/>
                <a:gd name="connsiteX9" fmla="*/ 1765300 w 7467600"/>
                <a:gd name="connsiteY9" fmla="*/ 215900 h 842407"/>
                <a:gd name="connsiteX10" fmla="*/ 2959100 w 7467600"/>
                <a:gd name="connsiteY10" fmla="*/ 241300 h 842407"/>
                <a:gd name="connsiteX11" fmla="*/ 3073400 w 7467600"/>
                <a:gd name="connsiteY11" fmla="*/ 254000 h 842407"/>
                <a:gd name="connsiteX12" fmla="*/ 3251200 w 7467600"/>
                <a:gd name="connsiteY12" fmla="*/ 266700 h 842407"/>
                <a:gd name="connsiteX13" fmla="*/ 3644900 w 7467600"/>
                <a:gd name="connsiteY13" fmla="*/ 292100 h 842407"/>
                <a:gd name="connsiteX14" fmla="*/ 3886200 w 7467600"/>
                <a:gd name="connsiteY14" fmla="*/ 279400 h 842407"/>
                <a:gd name="connsiteX15" fmla="*/ 3937000 w 7467600"/>
                <a:gd name="connsiteY15" fmla="*/ 266700 h 842407"/>
                <a:gd name="connsiteX16" fmla="*/ 4229100 w 7467600"/>
                <a:gd name="connsiteY16" fmla="*/ 279400 h 842407"/>
                <a:gd name="connsiteX17" fmla="*/ 4381500 w 7467600"/>
                <a:gd name="connsiteY17" fmla="*/ 317500 h 842407"/>
                <a:gd name="connsiteX18" fmla="*/ 4660900 w 7467600"/>
                <a:gd name="connsiteY18" fmla="*/ 368300 h 842407"/>
                <a:gd name="connsiteX19" fmla="*/ 4864100 w 7467600"/>
                <a:gd name="connsiteY19" fmla="*/ 393700 h 842407"/>
                <a:gd name="connsiteX20" fmla="*/ 5054600 w 7467600"/>
                <a:gd name="connsiteY20" fmla="*/ 431800 h 842407"/>
                <a:gd name="connsiteX21" fmla="*/ 5727700 w 7467600"/>
                <a:gd name="connsiteY21" fmla="*/ 457200 h 842407"/>
                <a:gd name="connsiteX22" fmla="*/ 5816600 w 7467600"/>
                <a:gd name="connsiteY22" fmla="*/ 469900 h 842407"/>
                <a:gd name="connsiteX23" fmla="*/ 6083300 w 7467600"/>
                <a:gd name="connsiteY23" fmla="*/ 482600 h 842407"/>
                <a:gd name="connsiteX24" fmla="*/ 6134100 w 7467600"/>
                <a:gd name="connsiteY24" fmla="*/ 508000 h 842407"/>
                <a:gd name="connsiteX25" fmla="*/ 6210300 w 7467600"/>
                <a:gd name="connsiteY25" fmla="*/ 558800 h 842407"/>
                <a:gd name="connsiteX26" fmla="*/ 6248400 w 7467600"/>
                <a:gd name="connsiteY26" fmla="*/ 584200 h 842407"/>
                <a:gd name="connsiteX27" fmla="*/ 6375400 w 7467600"/>
                <a:gd name="connsiteY27" fmla="*/ 673100 h 842407"/>
                <a:gd name="connsiteX28" fmla="*/ 6413500 w 7467600"/>
                <a:gd name="connsiteY28" fmla="*/ 698500 h 842407"/>
                <a:gd name="connsiteX29" fmla="*/ 6489700 w 7467600"/>
                <a:gd name="connsiteY29" fmla="*/ 723900 h 842407"/>
                <a:gd name="connsiteX30" fmla="*/ 6527800 w 7467600"/>
                <a:gd name="connsiteY30" fmla="*/ 736600 h 842407"/>
                <a:gd name="connsiteX31" fmla="*/ 6578600 w 7467600"/>
                <a:gd name="connsiteY31" fmla="*/ 723900 h 842407"/>
                <a:gd name="connsiteX32" fmla="*/ 6705600 w 7467600"/>
                <a:gd name="connsiteY32" fmla="*/ 685800 h 842407"/>
                <a:gd name="connsiteX33" fmla="*/ 6832600 w 7467600"/>
                <a:gd name="connsiteY33" fmla="*/ 698500 h 842407"/>
                <a:gd name="connsiteX34" fmla="*/ 6870700 w 7467600"/>
                <a:gd name="connsiteY34" fmla="*/ 723900 h 842407"/>
                <a:gd name="connsiteX35" fmla="*/ 6921500 w 7467600"/>
                <a:gd name="connsiteY35" fmla="*/ 749300 h 842407"/>
                <a:gd name="connsiteX36" fmla="*/ 6959600 w 7467600"/>
                <a:gd name="connsiteY36" fmla="*/ 723900 h 842407"/>
                <a:gd name="connsiteX37" fmla="*/ 6997700 w 7467600"/>
                <a:gd name="connsiteY37" fmla="*/ 711200 h 842407"/>
                <a:gd name="connsiteX38" fmla="*/ 7099300 w 7467600"/>
                <a:gd name="connsiteY38" fmla="*/ 685800 h 842407"/>
                <a:gd name="connsiteX39" fmla="*/ 7162800 w 7467600"/>
                <a:gd name="connsiteY39" fmla="*/ 673100 h 842407"/>
                <a:gd name="connsiteX40" fmla="*/ 7239000 w 7467600"/>
                <a:gd name="connsiteY40" fmla="*/ 660400 h 842407"/>
                <a:gd name="connsiteX41" fmla="*/ 7289800 w 7467600"/>
                <a:gd name="connsiteY41" fmla="*/ 647700 h 842407"/>
                <a:gd name="connsiteX42" fmla="*/ 7353300 w 7467600"/>
                <a:gd name="connsiteY42" fmla="*/ 660400 h 842407"/>
                <a:gd name="connsiteX43" fmla="*/ 7391400 w 7467600"/>
                <a:gd name="connsiteY43" fmla="*/ 800100 h 842407"/>
                <a:gd name="connsiteX44" fmla="*/ 7404100 w 7467600"/>
                <a:gd name="connsiteY44" fmla="*/ 838200 h 842407"/>
                <a:gd name="connsiteX45" fmla="*/ 7467600 w 7467600"/>
                <a:gd name="connsiteY45" fmla="*/ 838200 h 84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467600" h="842407">
                  <a:moveTo>
                    <a:pt x="0" y="0"/>
                  </a:moveTo>
                  <a:cubicBezTo>
                    <a:pt x="50800" y="8467"/>
                    <a:pt x="106336" y="2368"/>
                    <a:pt x="152400" y="25400"/>
                  </a:cubicBezTo>
                  <a:cubicBezTo>
                    <a:pt x="196658" y="47529"/>
                    <a:pt x="218017" y="57150"/>
                    <a:pt x="266700" y="76200"/>
                  </a:cubicBezTo>
                  <a:cubicBezTo>
                    <a:pt x="315383" y="95250"/>
                    <a:pt x="408517" y="127000"/>
                    <a:pt x="444500" y="139700"/>
                  </a:cubicBezTo>
                  <a:cubicBezTo>
                    <a:pt x="480483" y="152400"/>
                    <a:pt x="469900" y="148167"/>
                    <a:pt x="482600" y="152400"/>
                  </a:cubicBezTo>
                  <a:cubicBezTo>
                    <a:pt x="508000" y="160867"/>
                    <a:pt x="550333" y="177800"/>
                    <a:pt x="596900" y="190500"/>
                  </a:cubicBezTo>
                  <a:cubicBezTo>
                    <a:pt x="643467" y="203200"/>
                    <a:pt x="706967" y="215900"/>
                    <a:pt x="762000" y="228600"/>
                  </a:cubicBezTo>
                  <a:cubicBezTo>
                    <a:pt x="817033" y="241300"/>
                    <a:pt x="1026583" y="213783"/>
                    <a:pt x="1168400" y="215900"/>
                  </a:cubicBezTo>
                  <a:cubicBezTo>
                    <a:pt x="1310217" y="218017"/>
                    <a:pt x="1513417" y="241300"/>
                    <a:pt x="1612900" y="241300"/>
                  </a:cubicBezTo>
                  <a:cubicBezTo>
                    <a:pt x="1712383" y="241300"/>
                    <a:pt x="1765300" y="215900"/>
                    <a:pt x="1765300" y="215900"/>
                  </a:cubicBezTo>
                  <a:cubicBezTo>
                    <a:pt x="2475391" y="249714"/>
                    <a:pt x="1475327" y="205110"/>
                    <a:pt x="2959100" y="241300"/>
                  </a:cubicBezTo>
                  <a:cubicBezTo>
                    <a:pt x="2997423" y="242235"/>
                    <a:pt x="3035210" y="250679"/>
                    <a:pt x="3073400" y="254000"/>
                  </a:cubicBezTo>
                  <a:cubicBezTo>
                    <a:pt x="3132594" y="259147"/>
                    <a:pt x="3191891" y="263106"/>
                    <a:pt x="3251200" y="266700"/>
                  </a:cubicBezTo>
                  <a:cubicBezTo>
                    <a:pt x="3645934" y="290623"/>
                    <a:pt x="3347344" y="267304"/>
                    <a:pt x="3644900" y="292100"/>
                  </a:cubicBezTo>
                  <a:cubicBezTo>
                    <a:pt x="3725333" y="287867"/>
                    <a:pt x="3805958" y="286378"/>
                    <a:pt x="3886200" y="279400"/>
                  </a:cubicBezTo>
                  <a:cubicBezTo>
                    <a:pt x="3903589" y="277888"/>
                    <a:pt x="3919546" y="266700"/>
                    <a:pt x="3937000" y="266700"/>
                  </a:cubicBezTo>
                  <a:cubicBezTo>
                    <a:pt x="4034459" y="266700"/>
                    <a:pt x="4131733" y="275167"/>
                    <a:pt x="4229100" y="279400"/>
                  </a:cubicBezTo>
                  <a:cubicBezTo>
                    <a:pt x="4335552" y="321981"/>
                    <a:pt x="4250127" y="293614"/>
                    <a:pt x="4381500" y="317500"/>
                  </a:cubicBezTo>
                  <a:cubicBezTo>
                    <a:pt x="4599124" y="357068"/>
                    <a:pt x="4508924" y="348477"/>
                    <a:pt x="4660900" y="368300"/>
                  </a:cubicBezTo>
                  <a:cubicBezTo>
                    <a:pt x="4728587" y="377129"/>
                    <a:pt x="4797878" y="377144"/>
                    <a:pt x="4864100" y="393700"/>
                  </a:cubicBezTo>
                  <a:cubicBezTo>
                    <a:pt x="4950440" y="415285"/>
                    <a:pt x="4969129" y="423660"/>
                    <a:pt x="5054600" y="431800"/>
                  </a:cubicBezTo>
                  <a:cubicBezTo>
                    <a:pt x="5279952" y="453262"/>
                    <a:pt x="5498717" y="451329"/>
                    <a:pt x="5727700" y="457200"/>
                  </a:cubicBezTo>
                  <a:cubicBezTo>
                    <a:pt x="5757333" y="461433"/>
                    <a:pt x="5786742" y="467767"/>
                    <a:pt x="5816600" y="469900"/>
                  </a:cubicBezTo>
                  <a:cubicBezTo>
                    <a:pt x="5905375" y="476241"/>
                    <a:pt x="5994933" y="471996"/>
                    <a:pt x="6083300" y="482600"/>
                  </a:cubicBezTo>
                  <a:cubicBezTo>
                    <a:pt x="6102097" y="484856"/>
                    <a:pt x="6117866" y="498260"/>
                    <a:pt x="6134100" y="508000"/>
                  </a:cubicBezTo>
                  <a:cubicBezTo>
                    <a:pt x="6160277" y="523706"/>
                    <a:pt x="6184900" y="541867"/>
                    <a:pt x="6210300" y="558800"/>
                  </a:cubicBezTo>
                  <a:cubicBezTo>
                    <a:pt x="6223000" y="567267"/>
                    <a:pt x="6236189" y="575042"/>
                    <a:pt x="6248400" y="584200"/>
                  </a:cubicBezTo>
                  <a:cubicBezTo>
                    <a:pt x="6323622" y="640616"/>
                    <a:pt x="6281588" y="610559"/>
                    <a:pt x="6375400" y="673100"/>
                  </a:cubicBezTo>
                  <a:cubicBezTo>
                    <a:pt x="6388100" y="681567"/>
                    <a:pt x="6399020" y="693673"/>
                    <a:pt x="6413500" y="698500"/>
                  </a:cubicBezTo>
                  <a:lnTo>
                    <a:pt x="6489700" y="723900"/>
                  </a:lnTo>
                  <a:lnTo>
                    <a:pt x="6527800" y="736600"/>
                  </a:lnTo>
                  <a:cubicBezTo>
                    <a:pt x="6544733" y="732367"/>
                    <a:pt x="6561882" y="728916"/>
                    <a:pt x="6578600" y="723900"/>
                  </a:cubicBezTo>
                  <a:cubicBezTo>
                    <a:pt x="6733198" y="677521"/>
                    <a:pt x="6588511" y="715072"/>
                    <a:pt x="6705600" y="685800"/>
                  </a:cubicBezTo>
                  <a:cubicBezTo>
                    <a:pt x="6747933" y="690033"/>
                    <a:pt x="6791145" y="688933"/>
                    <a:pt x="6832600" y="698500"/>
                  </a:cubicBezTo>
                  <a:cubicBezTo>
                    <a:pt x="6847473" y="701932"/>
                    <a:pt x="6857448" y="716327"/>
                    <a:pt x="6870700" y="723900"/>
                  </a:cubicBezTo>
                  <a:cubicBezTo>
                    <a:pt x="6887138" y="733293"/>
                    <a:pt x="6904567" y="740833"/>
                    <a:pt x="6921500" y="749300"/>
                  </a:cubicBezTo>
                  <a:cubicBezTo>
                    <a:pt x="6934200" y="740833"/>
                    <a:pt x="6945948" y="730726"/>
                    <a:pt x="6959600" y="723900"/>
                  </a:cubicBezTo>
                  <a:cubicBezTo>
                    <a:pt x="6971574" y="717913"/>
                    <a:pt x="6984785" y="714722"/>
                    <a:pt x="6997700" y="711200"/>
                  </a:cubicBezTo>
                  <a:cubicBezTo>
                    <a:pt x="7031379" y="702015"/>
                    <a:pt x="7065069" y="692646"/>
                    <a:pt x="7099300" y="685800"/>
                  </a:cubicBezTo>
                  <a:lnTo>
                    <a:pt x="7162800" y="673100"/>
                  </a:lnTo>
                  <a:cubicBezTo>
                    <a:pt x="7188135" y="668494"/>
                    <a:pt x="7213750" y="665450"/>
                    <a:pt x="7239000" y="660400"/>
                  </a:cubicBezTo>
                  <a:cubicBezTo>
                    <a:pt x="7256116" y="656977"/>
                    <a:pt x="7272867" y="651933"/>
                    <a:pt x="7289800" y="647700"/>
                  </a:cubicBezTo>
                  <a:cubicBezTo>
                    <a:pt x="7310967" y="651933"/>
                    <a:pt x="7338036" y="645136"/>
                    <a:pt x="7353300" y="660400"/>
                  </a:cubicBezTo>
                  <a:cubicBezTo>
                    <a:pt x="7371464" y="678564"/>
                    <a:pt x="7384787" y="773646"/>
                    <a:pt x="7391400" y="800100"/>
                  </a:cubicBezTo>
                  <a:cubicBezTo>
                    <a:pt x="7394647" y="813087"/>
                    <a:pt x="7392126" y="832213"/>
                    <a:pt x="7404100" y="838200"/>
                  </a:cubicBezTo>
                  <a:cubicBezTo>
                    <a:pt x="7423032" y="847666"/>
                    <a:pt x="7446433" y="838200"/>
                    <a:pt x="7467600" y="8382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C4C32D9-FBC5-2643-AA5A-9C439D05C109}"/>
                </a:ext>
              </a:extLst>
            </p:cNvPr>
            <p:cNvSpPr/>
            <p:nvPr/>
          </p:nvSpPr>
          <p:spPr>
            <a:xfrm>
              <a:off x="1079500" y="5664200"/>
              <a:ext cx="7594600" cy="635000"/>
            </a:xfrm>
            <a:custGeom>
              <a:avLst/>
              <a:gdLst>
                <a:gd name="connsiteX0" fmla="*/ 0 w 7581900"/>
                <a:gd name="connsiteY0" fmla="*/ 0 h 711200"/>
                <a:gd name="connsiteX1" fmla="*/ 7581900 w 7581900"/>
                <a:gd name="connsiteY1" fmla="*/ 711200 h 711200"/>
                <a:gd name="connsiteX0" fmla="*/ 0 w 7581900"/>
                <a:gd name="connsiteY0" fmla="*/ 0 h 711200"/>
                <a:gd name="connsiteX1" fmla="*/ 7581900 w 7581900"/>
                <a:gd name="connsiteY1" fmla="*/ 711200 h 711200"/>
                <a:gd name="connsiteX0" fmla="*/ 0 w 7594600"/>
                <a:gd name="connsiteY0" fmla="*/ 0 h 635000"/>
                <a:gd name="connsiteX1" fmla="*/ 7594600 w 75946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94600" h="635000">
                  <a:moveTo>
                    <a:pt x="0" y="0"/>
                  </a:moveTo>
                  <a:cubicBezTo>
                    <a:pt x="2527300" y="46567"/>
                    <a:pt x="5067300" y="397933"/>
                    <a:pt x="7594600" y="63500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303549-23CA-624E-8D8A-B96EA6A487A8}"/>
                </a:ext>
              </a:extLst>
            </p:cNvPr>
            <p:cNvCxnSpPr>
              <a:cxnSpLocks/>
              <a:endCxn id="25" idx="32"/>
            </p:cNvCxnSpPr>
            <p:nvPr/>
          </p:nvCxnSpPr>
          <p:spPr>
            <a:xfrm>
              <a:off x="1225441" y="5682208"/>
              <a:ext cx="6432659" cy="375692"/>
            </a:xfrm>
            <a:prstGeom prst="line">
              <a:avLst/>
            </a:prstGeom>
            <a:ln w="41275" cmpd="dbl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90141B-F350-884F-9500-6D02854014FE}"/>
                </a:ext>
              </a:extLst>
            </p:cNvPr>
            <p:cNvSpPr txBox="1"/>
            <p:nvPr/>
          </p:nvSpPr>
          <p:spPr>
            <a:xfrm>
              <a:off x="4572000" y="64866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desert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9D2577-CE1A-C240-AF71-9D01C4F43365}"/>
                </a:ext>
              </a:extLst>
            </p:cNvPr>
            <p:cNvSpPr txBox="1"/>
            <p:nvPr/>
          </p:nvSpPr>
          <p:spPr>
            <a:xfrm>
              <a:off x="6286257" y="1894097"/>
              <a:ext cx="2463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Village with crop fields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840295-3C70-A14D-BE0D-B39E89DBCBDA}"/>
                </a:ext>
              </a:extLst>
            </p:cNvPr>
            <p:cNvSpPr txBox="1"/>
            <p:nvPr/>
          </p:nvSpPr>
          <p:spPr>
            <a:xfrm rot="1258137">
              <a:off x="3957697" y="117680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71A0FB-D7FF-4640-A3A0-BFFBA270F4ED}"/>
                </a:ext>
              </a:extLst>
            </p:cNvPr>
            <p:cNvSpPr txBox="1"/>
            <p:nvPr/>
          </p:nvSpPr>
          <p:spPr>
            <a:xfrm>
              <a:off x="4347372" y="5145593"/>
              <a:ext cx="2613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 section along AA’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83A4EB-8A26-8C4C-B5EC-E1C80F5F1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100" y="3064892"/>
              <a:ext cx="8584332" cy="7607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E12BF0-BE4E-E34B-AFE5-9B3E92E5192A}"/>
                </a:ext>
              </a:extLst>
            </p:cNvPr>
            <p:cNvSpPr txBox="1"/>
            <p:nvPr/>
          </p:nvSpPr>
          <p:spPr>
            <a:xfrm>
              <a:off x="3194934" y="2911066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development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06C1E6-4AD2-3D4B-ADE5-FC5DD3EB62A8}"/>
                </a:ext>
              </a:extLst>
            </p:cNvPr>
            <p:cNvSpPr txBox="1"/>
            <p:nvPr/>
          </p:nvSpPr>
          <p:spPr>
            <a:xfrm>
              <a:off x="70741" y="1813033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Mountains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1C00E7-806E-9A49-AB56-F497A3BEAAF7}"/>
                </a:ext>
              </a:extLst>
            </p:cNvPr>
            <p:cNvSpPr txBox="1"/>
            <p:nvPr/>
          </p:nvSpPr>
          <p:spPr>
            <a:xfrm>
              <a:off x="111928" y="627610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Bedrock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53888F7-C969-9341-B605-BCCD9D37B766}"/>
                </a:ext>
              </a:extLst>
            </p:cNvPr>
            <p:cNvSpPr txBox="1"/>
            <p:nvPr/>
          </p:nvSpPr>
          <p:spPr>
            <a:xfrm>
              <a:off x="3426215" y="6057081"/>
              <a:ext cx="2125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Water-table aquifer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618F9C-FDAA-404F-9AC5-B588580C7D16}"/>
                </a:ext>
              </a:extLst>
            </p:cNvPr>
            <p:cNvSpPr txBox="1"/>
            <p:nvPr/>
          </p:nvSpPr>
          <p:spPr>
            <a:xfrm rot="289224">
              <a:off x="6942847" y="6099695"/>
              <a:ext cx="1355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4ED52D4-7943-FB4D-84A4-A9A0460FE76F}"/>
                </a:ext>
              </a:extLst>
            </p:cNvPr>
            <p:cNvSpPr txBox="1"/>
            <p:nvPr/>
          </p:nvSpPr>
          <p:spPr>
            <a:xfrm rot="614504">
              <a:off x="3147407" y="1963149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A733A7-E88F-FF4B-A88D-99A90F095B24}"/>
                </a:ext>
              </a:extLst>
            </p:cNvPr>
            <p:cNvSpPr txBox="1"/>
            <p:nvPr/>
          </p:nvSpPr>
          <p:spPr>
            <a:xfrm rot="318984">
              <a:off x="5709594" y="5623736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10680B0-F06B-634D-80DD-DF852FD53051}"/>
                </a:ext>
              </a:extLst>
            </p:cNvPr>
            <p:cNvSpPr txBox="1"/>
            <p:nvPr/>
          </p:nvSpPr>
          <p:spPr>
            <a:xfrm>
              <a:off x="7013823" y="5372601"/>
              <a:ext cx="1347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Village with</a:t>
              </a:r>
            </a:p>
            <a:p>
              <a:r>
                <a:rPr lang="en-US" dirty="0"/>
                <a:t> crop fields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38842E-DFD4-194B-9B37-CD36187E1CA9}"/>
                </a:ext>
              </a:extLst>
            </p:cNvPr>
            <p:cNvSpPr txBox="1"/>
            <p:nvPr/>
          </p:nvSpPr>
          <p:spPr>
            <a:xfrm>
              <a:off x="1751861" y="2282413"/>
              <a:ext cx="11208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  <a:p>
              <a:r>
                <a:rPr lang="en-US" dirty="0"/>
                <a:t>drainage</a:t>
              </a:r>
            </a:p>
            <a:p>
              <a:r>
                <a:rPr lang="en-US" dirty="0"/>
                <a:t>area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BAF79AF-D84B-5742-9976-2C35F1FA7048}"/>
                </a:ext>
              </a:extLst>
            </p:cNvPr>
            <p:cNvSpPr txBox="1"/>
            <p:nvPr/>
          </p:nvSpPr>
          <p:spPr>
            <a:xfrm rot="20676953">
              <a:off x="3452979" y="381145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qanat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2937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groundwater fluctuation depending on distance to boundary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816"/>
            <a:ext cx="9144000" cy="4849306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4332384" y="3276171"/>
            <a:ext cx="1115737" cy="225534"/>
          </a:xfrm>
          <a:custGeom>
            <a:avLst/>
            <a:gdLst>
              <a:gd name="connsiteX0" fmla="*/ 0 w 1115737"/>
              <a:gd name="connsiteY0" fmla="*/ 83092 h 225534"/>
              <a:gd name="connsiteX1" fmla="*/ 510390 w 1115737"/>
              <a:gd name="connsiteY1" fmla="*/ 225534 h 225534"/>
              <a:gd name="connsiteX2" fmla="*/ 1115737 w 1115737"/>
              <a:gd name="connsiteY2" fmla="*/ 0 h 22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5737" h="225534">
                <a:moveTo>
                  <a:pt x="0" y="83092"/>
                </a:moveTo>
                <a:lnTo>
                  <a:pt x="510390" y="225534"/>
                </a:lnTo>
                <a:lnTo>
                  <a:pt x="1115737" y="0"/>
                </a:ln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452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55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953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49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1916832"/>
            <a:ext cx="914400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995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9144000" cy="644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555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797"/>
            <a:ext cx="9144000" cy="53962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EC1E2A-87A8-BD46-8A91-B9D393A0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161184"/>
          </a:xfrm>
        </p:spPr>
        <p:txBody>
          <a:bodyPr/>
          <a:lstStyle/>
          <a:p>
            <a:r>
              <a:rPr lang="en-US" sz="3200" dirty="0"/>
              <a:t>Precipitation – evapotranspiration</a:t>
            </a:r>
            <a:br>
              <a:rPr lang="en-US" sz="3200" dirty="0"/>
            </a:br>
            <a:r>
              <a:rPr lang="en-US" sz="3200" dirty="0"/>
              <a:t>(daily figures)</a:t>
            </a:r>
          </a:p>
        </p:txBody>
      </p:sp>
    </p:spTree>
    <p:extLst>
      <p:ext uri="{BB962C8B-B14F-4D97-AF65-F5344CB8AC3E}">
        <p14:creationId xmlns:p14="http://schemas.microsoft.com/office/powerpoint/2010/main" val="16047070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538"/>
            <a:ext cx="8229600" cy="2736850"/>
          </a:xfrm>
        </p:spPr>
        <p:txBody>
          <a:bodyPr/>
          <a:lstStyle/>
          <a:p>
            <a:r>
              <a:rPr lang="en-US" sz="4000"/>
              <a:t>Convolution</a:t>
            </a:r>
            <a:br>
              <a:rPr lang="en-US" sz="4000"/>
            </a:br>
            <a:br>
              <a:rPr lang="en-US" sz="4000"/>
            </a:br>
            <a:br>
              <a:rPr lang="en-US" sz="4000"/>
            </a:br>
            <a:r>
              <a:rPr lang="en-US" sz="4000"/>
              <a:t>superposition in the time domain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546" name="Picture 2">
            <a:extLst>
              <a:ext uri="{FF2B5EF4-FFF2-40B4-BE49-F238E27FC236}">
                <a16:creationId xmlns:a16="http://schemas.microsoft.com/office/drawing/2014/main" id="{544002B4-D6BD-6746-A497-0C00664E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2751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22" name="Picture 2">
            <a:extLst>
              <a:ext uri="{FF2B5EF4-FFF2-40B4-BE49-F238E27FC236}">
                <a16:creationId xmlns:a16="http://schemas.microsoft.com/office/drawing/2014/main" id="{8BDEB48F-0A82-0846-8B14-97982B7BE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9144000" cy="651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521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70" name="Picture 2">
            <a:extLst>
              <a:ext uri="{FF2B5EF4-FFF2-40B4-BE49-F238E27FC236}">
                <a16:creationId xmlns:a16="http://schemas.microsoft.com/office/drawing/2014/main" id="{869A9F98-8B00-D043-9A15-2FB02066F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71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leefbaarlaagland_p48_SubsidenceHolmeFenUKSince18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3051175" cy="4572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736463-268C-5C4C-943B-DEA970CAF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4" y="222687"/>
            <a:ext cx="6297736" cy="801144"/>
          </a:xfrm>
        </p:spPr>
        <p:txBody>
          <a:bodyPr/>
          <a:lstStyle/>
          <a:p>
            <a:r>
              <a:rPr lang="en-NL" dirty="0"/>
              <a:t>Subsidence</a:t>
            </a:r>
          </a:p>
        </p:txBody>
      </p:sp>
      <p:pic>
        <p:nvPicPr>
          <p:cNvPr id="355330" name="Picture 2" descr="Approximate location of maximum subsidence in the U.S. Signs show approximate altitude of land surface in 1925, 1955, and 1977.">
            <a:extLst>
              <a:ext uri="{FF2B5EF4-FFF2-40B4-BE49-F238E27FC236}">
                <a16:creationId xmlns:a16="http://schemas.microsoft.com/office/drawing/2014/main" id="{04BE5EAE-001E-4E40-8912-4F8B5867F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0"/>
            <a:ext cx="2813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598" name="Picture 6">
            <a:extLst>
              <a:ext uri="{FF2B5EF4-FFF2-40B4-BE49-F238E27FC236}">
                <a16:creationId xmlns:a16="http://schemas.microsoft.com/office/drawing/2014/main" id="{4174E8BB-8EF2-C743-88A3-D6EC6B08E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75"/>
            <a:ext cx="9144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150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620" name="Picture 4">
            <a:extLst>
              <a:ext uri="{FF2B5EF4-FFF2-40B4-BE49-F238E27FC236}">
                <a16:creationId xmlns:a16="http://schemas.microsoft.com/office/drawing/2014/main" id="{FDCE30C6-515A-544D-8232-C00FA3A02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313"/>
            <a:ext cx="9144000" cy="541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1965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A392-C3DA-8043-9320-2B1D5CDC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53F6C-A3A8-8242-AACD-CC1F8B7E9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Groundwater next to a natural river with fluctuation water level</a:t>
            </a:r>
          </a:p>
          <a:p>
            <a:r>
              <a:rPr lang="en-US" dirty="0"/>
              <a:t>Head due to time-varying </a:t>
            </a:r>
            <a:r>
              <a:rPr lang="en-US" dirty="0" err="1"/>
              <a:t>Theis</a:t>
            </a:r>
            <a:r>
              <a:rPr lang="en-US" dirty="0"/>
              <a:t> well</a:t>
            </a:r>
          </a:p>
          <a:p>
            <a:r>
              <a:rPr lang="en-US" dirty="0"/>
              <a:t>Head in a groundwater basin driven by varying recharge</a:t>
            </a:r>
          </a:p>
        </p:txBody>
      </p:sp>
    </p:spTree>
    <p:extLst>
      <p:ext uri="{BB962C8B-B14F-4D97-AF65-F5344CB8AC3E}">
        <p14:creationId xmlns:p14="http://schemas.microsoft.com/office/powerpoint/2010/main" val="42613652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661FCDE-1F0D-D54A-8F31-587134D86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3" y="3438001"/>
            <a:ext cx="7493954" cy="3420000"/>
          </a:xfrm>
          <a:prstGeom prst="rect">
            <a:avLst/>
          </a:prstGeom>
        </p:spPr>
      </p:pic>
      <p:pic>
        <p:nvPicPr>
          <p:cNvPr id="5" name="Picture 4" descr="A picture containing screen, building, white, water&#10;&#10;Description automatically generated">
            <a:extLst>
              <a:ext uri="{FF2B5EF4-FFF2-40B4-BE49-F238E27FC236}">
                <a16:creationId xmlns:a16="http://schemas.microsoft.com/office/drawing/2014/main" id="{95023F8D-3755-6A4C-BE38-AEC4689B5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3" y="-24895"/>
            <a:ext cx="7502791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D3D128-CEF7-AF4E-AE32-DB541B9E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114" y="116632"/>
            <a:ext cx="6827863" cy="585120"/>
          </a:xfrm>
        </p:spPr>
        <p:txBody>
          <a:bodyPr/>
          <a:lstStyle/>
          <a:p>
            <a:r>
              <a:rPr lang="en-US" sz="2400" dirty="0"/>
              <a:t>Groundwater next to river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4BA6E-8BD9-DF4A-BF7D-87AAEC915D0E}"/>
              </a:ext>
            </a:extLst>
          </p:cNvPr>
          <p:cNvSpPr txBox="1"/>
          <p:nvPr/>
        </p:nvSpPr>
        <p:spPr>
          <a:xfrm>
            <a:off x="3635896" y="1844824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responses (d𝜏 = 10 min)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F068D-BD14-454D-8CB7-3F0340AC133C}"/>
              </a:ext>
            </a:extLst>
          </p:cNvPr>
          <p:cNvSpPr txBox="1"/>
          <p:nvPr/>
        </p:nvSpPr>
        <p:spPr>
          <a:xfrm>
            <a:off x="2429591" y="3781975"/>
            <a:ext cx="4950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Varying river level with groundwater responses</a:t>
            </a:r>
          </a:p>
          <a:p>
            <a:r>
              <a:rPr lang="en-US" dirty="0"/>
              <a:t>at different distances from the river</a:t>
            </a:r>
          </a:p>
        </p:txBody>
      </p:sp>
    </p:spTree>
    <p:extLst>
      <p:ext uri="{BB962C8B-B14F-4D97-AF65-F5344CB8AC3E}">
        <p14:creationId xmlns:p14="http://schemas.microsoft.com/office/powerpoint/2010/main" val="12136137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room, water, group&#10;&#10;Description automatically generated">
            <a:extLst>
              <a:ext uri="{FF2B5EF4-FFF2-40B4-BE49-F238E27FC236}">
                <a16:creationId xmlns:a16="http://schemas.microsoft.com/office/drawing/2014/main" id="{DADDC0C5-A5AE-0D49-870C-2FA5268B3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8" y="-13019"/>
            <a:ext cx="7467441" cy="3420000"/>
          </a:xfrm>
          <a:prstGeom prst="rect">
            <a:avLst/>
          </a:prstGeom>
        </p:spPr>
      </p:pic>
      <p:pic>
        <p:nvPicPr>
          <p:cNvPr id="5" name="Picture 4" descr="A picture containing screen, sitting, white, water&#10;&#10;Description automatically generated">
            <a:extLst>
              <a:ext uri="{FF2B5EF4-FFF2-40B4-BE49-F238E27FC236}">
                <a16:creationId xmlns:a16="http://schemas.microsoft.com/office/drawing/2014/main" id="{9C35932F-1DC1-D54A-80BC-82A40C19E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438001"/>
            <a:ext cx="7326046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2045FB6-71EA-F042-B892-7335306F3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2400" dirty="0" err="1"/>
              <a:t>Theis</a:t>
            </a:r>
            <a:r>
              <a:rPr lang="en-US" sz="2400" dirty="0"/>
              <a:t> well with varying 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28C9-4340-E642-A6B9-2AFC2AD4A9DC}"/>
              </a:ext>
            </a:extLst>
          </p:cNvPr>
          <p:cNvSpPr txBox="1"/>
          <p:nvPr/>
        </p:nvSpPr>
        <p:spPr>
          <a:xfrm>
            <a:off x="3203848" y="2420888"/>
            <a:ext cx="30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Time-varying well extraction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A34A4-0608-E848-B8D9-C01B10C11502}"/>
              </a:ext>
            </a:extLst>
          </p:cNvPr>
          <p:cNvSpPr txBox="1"/>
          <p:nvPr/>
        </p:nvSpPr>
        <p:spPr>
          <a:xfrm>
            <a:off x="1619672" y="4291719"/>
            <a:ext cx="505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Block-responses (d𝜏=1 d), at different distances</a:t>
            </a:r>
          </a:p>
        </p:txBody>
      </p:sp>
    </p:spTree>
    <p:extLst>
      <p:ext uri="{BB962C8B-B14F-4D97-AF65-F5344CB8AC3E}">
        <p14:creationId xmlns:p14="http://schemas.microsoft.com/office/powerpoint/2010/main" val="5484534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133C5C-5BF7-9C42-ACE9-5DA76F06E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717032"/>
            <a:ext cx="7364809" cy="3420000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C6D3977-D828-7F48-A8B1-02B73A89D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7" y="318883"/>
            <a:ext cx="7440930" cy="34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D74EE36-881A-9141-A559-6577F3CDD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729136"/>
          </a:xfrm>
        </p:spPr>
        <p:txBody>
          <a:bodyPr/>
          <a:lstStyle/>
          <a:p>
            <a:r>
              <a:rPr lang="en-US" sz="2400" dirty="0"/>
              <a:t>Result of </a:t>
            </a:r>
            <a:r>
              <a:rPr lang="en-US" sz="2400" dirty="0" err="1"/>
              <a:t>Theis</a:t>
            </a:r>
            <a:r>
              <a:rPr lang="en-US" sz="2400" dirty="0"/>
              <a:t> well with varying Q, compare with </a:t>
            </a:r>
            <a:r>
              <a:rPr lang="en-US" sz="2400" dirty="0" err="1"/>
              <a:t>Theis</a:t>
            </a:r>
            <a:r>
              <a:rPr lang="en-US" sz="2400" dirty="0"/>
              <a:t> well with average 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8FF05-5515-B74C-B08B-E7AA3620C4A7}"/>
              </a:ext>
            </a:extLst>
          </p:cNvPr>
          <p:cNvSpPr txBox="1"/>
          <p:nvPr/>
        </p:nvSpPr>
        <p:spPr>
          <a:xfrm>
            <a:off x="3131840" y="285293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Drawdown on linear time-axis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2C683-D954-9143-A307-878690B446E9}"/>
              </a:ext>
            </a:extLst>
          </p:cNvPr>
          <p:cNvSpPr txBox="1"/>
          <p:nvPr/>
        </p:nvSpPr>
        <p:spPr>
          <a:xfrm>
            <a:off x="3563888" y="6243783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Drawdown on logarithmic time-axis</a:t>
            </a:r>
          </a:p>
        </p:txBody>
      </p:sp>
    </p:spTree>
    <p:extLst>
      <p:ext uri="{BB962C8B-B14F-4D97-AF65-F5344CB8AC3E}">
        <p14:creationId xmlns:p14="http://schemas.microsoft.com/office/powerpoint/2010/main" val="38657496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E1CFA52-C4BC-4C48-9547-59769BB75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1312"/>
            <a:ext cx="7049302" cy="3240000"/>
          </a:xfrm>
          <a:prstGeom prst="rect">
            <a:avLst/>
          </a:prstGeom>
        </p:spPr>
      </p:pic>
      <p:pic>
        <p:nvPicPr>
          <p:cNvPr id="6" name="Picture 5" descr="A picture containing table, pencil, colorful, cake&#10;&#10;Description automatically generated">
            <a:extLst>
              <a:ext uri="{FF2B5EF4-FFF2-40B4-BE49-F238E27FC236}">
                <a16:creationId xmlns:a16="http://schemas.microsoft.com/office/drawing/2014/main" id="{F3DE0059-2501-824E-831B-31161E6AC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70" y="3423648"/>
            <a:ext cx="7180298" cy="3420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EE7B9C8-7B78-C949-AE03-824C440E8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68" y="56680"/>
            <a:ext cx="8042276" cy="873152"/>
          </a:xfrm>
        </p:spPr>
        <p:txBody>
          <a:bodyPr/>
          <a:lstStyle/>
          <a:p>
            <a:r>
              <a:rPr lang="en-US" sz="2400" dirty="0"/>
              <a:t>Groundwater head in land between rivers under varying recharge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A927C-FEB3-4349-93C6-01A2926D156A}"/>
              </a:ext>
            </a:extLst>
          </p:cNvPr>
          <p:cNvSpPr txBox="1"/>
          <p:nvPr/>
        </p:nvSpPr>
        <p:spPr>
          <a:xfrm>
            <a:off x="4208219" y="141277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Daily recharge figures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FBD99-1220-264D-823C-F8A24E0B6E4E}"/>
              </a:ext>
            </a:extLst>
          </p:cNvPr>
          <p:cNvSpPr txBox="1"/>
          <p:nvPr/>
        </p:nvSpPr>
        <p:spPr>
          <a:xfrm>
            <a:off x="4176284" y="3906592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400 m wide basin</a:t>
            </a:r>
          </a:p>
        </p:txBody>
      </p:sp>
    </p:spTree>
    <p:extLst>
      <p:ext uri="{BB962C8B-B14F-4D97-AF65-F5344CB8AC3E}">
        <p14:creationId xmlns:p14="http://schemas.microsoft.com/office/powerpoint/2010/main" val="2258345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lorful, looking, row, large&#10;&#10;Description automatically generated">
            <a:extLst>
              <a:ext uri="{FF2B5EF4-FFF2-40B4-BE49-F238E27FC236}">
                <a16:creationId xmlns:a16="http://schemas.microsoft.com/office/drawing/2014/main" id="{CA8AD268-EA48-2F44-9D91-1C61E15C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4" y="35946"/>
            <a:ext cx="7180298" cy="34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32333-21D9-D94B-A330-8083E1C92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443418"/>
            <a:ext cx="7112239" cy="34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7F2284-51C4-6142-A840-F587AF36A397}"/>
              </a:ext>
            </a:extLst>
          </p:cNvPr>
          <p:cNvSpPr txBox="1"/>
          <p:nvPr/>
        </p:nvSpPr>
        <p:spPr>
          <a:xfrm>
            <a:off x="4176284" y="3906592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4000 m wide basin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E7CD0-36D0-1E43-A69A-7F2BBE530E7D}"/>
              </a:ext>
            </a:extLst>
          </p:cNvPr>
          <p:cNvSpPr txBox="1"/>
          <p:nvPr/>
        </p:nvSpPr>
        <p:spPr>
          <a:xfrm>
            <a:off x="4371479" y="486592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in 1500 m wide basin</a:t>
            </a:r>
          </a:p>
        </p:txBody>
      </p:sp>
    </p:spTree>
    <p:extLst>
      <p:ext uri="{BB962C8B-B14F-4D97-AF65-F5344CB8AC3E}">
        <p14:creationId xmlns:p14="http://schemas.microsoft.com/office/powerpoint/2010/main" val="7364868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42B3C-FC83-1544-B3CB-5C0FAD8C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2400" dirty="0"/>
              <a:t>Block responses d𝜏 = 1d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6871E6-06B4-0E47-943C-44ED7313CBEC}"/>
              </a:ext>
            </a:extLst>
          </p:cNvPr>
          <p:cNvGrpSpPr/>
          <p:nvPr/>
        </p:nvGrpSpPr>
        <p:grpSpPr>
          <a:xfrm>
            <a:off x="1381889" y="0"/>
            <a:ext cx="5968072" cy="6826728"/>
            <a:chOff x="1381889" y="0"/>
            <a:chExt cx="5968072" cy="6826728"/>
          </a:xfrm>
        </p:grpSpPr>
        <p:pic>
          <p:nvPicPr>
            <p:cNvPr id="369668" name="Picture 4">
              <a:extLst>
                <a:ext uri="{FF2B5EF4-FFF2-40B4-BE49-F238E27FC236}">
                  <a16:creationId xmlns:a16="http://schemas.microsoft.com/office/drawing/2014/main" id="{34846FE9-13A0-F540-8494-E34C0254734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200" y="4486728"/>
              <a:ext cx="596076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670" name="Picture 6">
              <a:extLst>
                <a:ext uri="{FF2B5EF4-FFF2-40B4-BE49-F238E27FC236}">
                  <a16:creationId xmlns:a16="http://schemas.microsoft.com/office/drawing/2014/main" id="{A8BC3E98-95FC-CF4C-9D3C-C917DF8A2C7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889" y="2178001"/>
              <a:ext cx="5961600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9672" name="Picture 8">
              <a:extLst>
                <a:ext uri="{FF2B5EF4-FFF2-40B4-BE49-F238E27FC236}">
                  <a16:creationId xmlns:a16="http://schemas.microsoft.com/office/drawing/2014/main" id="{9471F208-5850-BD47-AA92-D0F6FCE2DDB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200" y="0"/>
              <a:ext cx="5960761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2732DE-4D5D-B743-815F-7A8C5B440FBB}"/>
                </a:ext>
              </a:extLst>
            </p:cNvPr>
            <p:cNvSpPr txBox="1"/>
            <p:nvPr/>
          </p:nvSpPr>
          <p:spPr>
            <a:xfrm>
              <a:off x="3635896" y="1051348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400 m  wide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D91867-744F-AE4B-9F53-F02153280C22}"/>
                </a:ext>
              </a:extLst>
            </p:cNvPr>
            <p:cNvSpPr txBox="1"/>
            <p:nvPr/>
          </p:nvSpPr>
          <p:spPr>
            <a:xfrm>
              <a:off x="3635896" y="2654758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1500 m  wide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02EE0C-D203-D24F-9984-DAC069DA3CDB}"/>
                </a:ext>
              </a:extLst>
            </p:cNvPr>
            <p:cNvSpPr txBox="1"/>
            <p:nvPr/>
          </p:nvSpPr>
          <p:spPr>
            <a:xfrm>
              <a:off x="3635896" y="4779153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Basin is 4000 m  wide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42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Groundwater flow solutions are often step responses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See the two examples we had before:</a:t>
            </a:r>
          </a:p>
          <a:p>
            <a:endParaRPr lang="en-US"/>
          </a:p>
          <a:p>
            <a:r>
              <a:rPr lang="en-US"/>
              <a:t>Sudden change of river level</a:t>
            </a:r>
          </a:p>
          <a:p>
            <a:r>
              <a:rPr lang="en-US"/>
              <a:t>Sudden start of pumping a well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80" name="Picture 4" descr="dufour47"/>
          <p:cNvPicPr>
            <a:picLocks noChangeAspect="1" noChangeArrowheads="1"/>
          </p:cNvPicPr>
          <p:nvPr/>
        </p:nvPicPr>
        <p:blipFill>
          <a:blip r:embed="rId3" cstate="print"/>
          <a:srcRect l="5676"/>
          <a:stretch>
            <a:fillRect/>
          </a:stretch>
        </p:blipFill>
        <p:spPr bwMode="auto">
          <a:xfrm>
            <a:off x="1116013" y="50800"/>
            <a:ext cx="7200900" cy="67833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3" name="Rectangle 1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3502" name="Object 14"/>
          <p:cNvGraphicFramePr>
            <a:graphicFrameLocks noChangeAspect="1"/>
          </p:cNvGraphicFramePr>
          <p:nvPr/>
        </p:nvGraphicFramePr>
        <p:xfrm>
          <a:off x="2228850" y="5575300"/>
          <a:ext cx="3751263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4" name="Equation" r:id="rId4" imgW="1562040" imgH="482400" progId="Equation.3">
                  <p:embed/>
                </p:oleObj>
              </mc:Choice>
              <mc:Fallback>
                <p:oleObj name="Equation" r:id="rId4" imgW="1562040" imgH="4824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5575300"/>
                        <a:ext cx="3751263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6" name="Object 18"/>
          <p:cNvGraphicFramePr>
            <a:graphicFrameLocks noChangeAspect="1"/>
          </p:cNvGraphicFramePr>
          <p:nvPr/>
        </p:nvGraphicFramePr>
        <p:xfrm>
          <a:off x="2268538" y="4365625"/>
          <a:ext cx="2714625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5" name="Equation" r:id="rId6" imgW="1130040" imgH="482400" progId="Equation.3">
                  <p:embed/>
                </p:oleObj>
              </mc:Choice>
              <mc:Fallback>
                <p:oleObj name="Equation" r:id="rId6" imgW="1130040" imgH="4824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365625"/>
                        <a:ext cx="2714625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1" name="Line 3"/>
          <p:cNvSpPr>
            <a:spLocks noChangeShapeType="1"/>
          </p:cNvSpPr>
          <p:nvPr/>
        </p:nvSpPr>
        <p:spPr bwMode="auto">
          <a:xfrm>
            <a:off x="539750" y="3068638"/>
            <a:ext cx="7521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2411413" y="1412875"/>
            <a:ext cx="6913562" cy="1655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494" name="Line 6"/>
          <p:cNvSpPr>
            <a:spLocks noChangeShapeType="1"/>
          </p:cNvSpPr>
          <p:nvPr/>
        </p:nvSpPr>
        <p:spPr bwMode="auto">
          <a:xfrm>
            <a:off x="2411413" y="3717925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2928938" y="3233738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i="1">
                <a:latin typeface="Times New Roman" pitchFamily="18" charset="0"/>
              </a:rPr>
              <a:t>t</a:t>
            </a:r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 flipV="1">
            <a:off x="2411413" y="620713"/>
            <a:ext cx="0" cy="2447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323850" y="1773238"/>
            <a:ext cx="1536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Head,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Concentration,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Temperature</a:t>
            </a:r>
          </a:p>
          <a:p>
            <a:pPr eaLnBrk="0" hangingPunct="0"/>
            <a:r>
              <a:rPr lang="en-US">
                <a:latin typeface="Times New Roman" pitchFamily="18" charset="0"/>
              </a:rPr>
              <a:t>or whatever</a:t>
            </a:r>
          </a:p>
        </p:txBody>
      </p:sp>
      <p:sp>
        <p:nvSpPr>
          <p:cNvPr id="63501" name="Line 13"/>
          <p:cNvSpPr>
            <a:spLocks noChangeShapeType="1"/>
          </p:cNvSpPr>
          <p:nvPr/>
        </p:nvSpPr>
        <p:spPr bwMode="auto">
          <a:xfrm>
            <a:off x="2411413" y="3284538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5" name="Object 17"/>
          <p:cNvGraphicFramePr>
            <a:graphicFrameLocks noChangeAspect="1"/>
          </p:cNvGraphicFramePr>
          <p:nvPr/>
        </p:nvGraphicFramePr>
        <p:xfrm>
          <a:off x="7164388" y="1844675"/>
          <a:ext cx="4635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6" name="Equation" r:id="rId8" imgW="152280" imgH="164880" progId="Equation.3">
                  <p:embed/>
                </p:oleObj>
              </mc:Choice>
              <mc:Fallback>
                <p:oleObj name="Equation" r:id="rId8" imgW="152280" imgH="16488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1844675"/>
                        <a:ext cx="4635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7" name="Line 19"/>
          <p:cNvSpPr>
            <a:spLocks noChangeShapeType="1"/>
          </p:cNvSpPr>
          <p:nvPr/>
        </p:nvSpPr>
        <p:spPr bwMode="auto">
          <a:xfrm flipV="1">
            <a:off x="5292725" y="909638"/>
            <a:ext cx="0" cy="215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63508" name="Object 20"/>
          <p:cNvGraphicFramePr>
            <a:graphicFrameLocks noChangeAspect="1"/>
          </p:cNvGraphicFramePr>
          <p:nvPr/>
        </p:nvGraphicFramePr>
        <p:xfrm>
          <a:off x="5464175" y="620713"/>
          <a:ext cx="20859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7" name="Equation" r:id="rId10" imgW="685800" imgH="215640" progId="Equation.3">
                  <p:embed/>
                </p:oleObj>
              </mc:Choice>
              <mc:Fallback>
                <p:oleObj name="Equation" r:id="rId10" imgW="685800" imgH="215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175" y="620713"/>
                        <a:ext cx="2085975" cy="657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9" name="Line 21"/>
          <p:cNvSpPr>
            <a:spLocks noChangeShapeType="1"/>
          </p:cNvSpPr>
          <p:nvPr/>
        </p:nvSpPr>
        <p:spPr bwMode="auto">
          <a:xfrm flipV="1">
            <a:off x="7235825" y="1412875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511" name="Text Box 23"/>
          <p:cNvSpPr txBox="1">
            <a:spLocks noChangeArrowheads="1"/>
          </p:cNvSpPr>
          <p:nvPr/>
        </p:nvSpPr>
        <p:spPr bwMode="auto">
          <a:xfrm>
            <a:off x="3419475" y="0"/>
            <a:ext cx="24812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i="1"/>
              <a:t>Step response</a:t>
            </a:r>
          </a:p>
        </p:txBody>
      </p:sp>
      <p:sp>
        <p:nvSpPr>
          <p:cNvPr id="63512" name="Freeform 24"/>
          <p:cNvSpPr>
            <a:spLocks/>
          </p:cNvSpPr>
          <p:nvPr/>
        </p:nvSpPr>
        <p:spPr bwMode="auto">
          <a:xfrm>
            <a:off x="3203575" y="392113"/>
            <a:ext cx="5976938" cy="2676525"/>
          </a:xfrm>
          <a:custGeom>
            <a:avLst/>
            <a:gdLst/>
            <a:ahLst/>
            <a:cxnLst>
              <a:cxn ang="0">
                <a:pos x="0" y="1686"/>
              </a:cxn>
              <a:cxn ang="0">
                <a:pos x="3765" y="144"/>
              </a:cxn>
            </a:cxnLst>
            <a:rect l="0" t="0" r="r" b="b"/>
            <a:pathLst>
              <a:path w="3765" h="1686">
                <a:moveTo>
                  <a:pt x="0" y="1686"/>
                </a:moveTo>
                <a:cubicBezTo>
                  <a:pt x="588" y="0"/>
                  <a:pt x="1932" y="192"/>
                  <a:pt x="3765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793E-257B-2145-8F36-EFD65AE1C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Transient flow to wells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C8C34-388B-3A4D-B10A-60C8317577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622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Natwargat%20Indai%20WaterWell%20NRC030621">
            <a:extLst>
              <a:ext uri="{FF2B5EF4-FFF2-40B4-BE49-F238E27FC236}">
                <a16:creationId xmlns:a16="http://schemas.microsoft.com/office/drawing/2014/main" id="{C2B0B6CF-DF4C-8049-BF5E-5F110C207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56"/>
            <a:ext cx="9144000" cy="684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1947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725" y="0"/>
            <a:ext cx="7956550" cy="662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3" cstate="print"/>
          <a:srcRect b="7426"/>
          <a:stretch>
            <a:fillRect/>
          </a:stretch>
        </p:blipFill>
        <p:spPr bwMode="auto">
          <a:xfrm>
            <a:off x="125413" y="344488"/>
            <a:ext cx="8893175" cy="616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01" name="Group 9"/>
          <p:cNvGrpSpPr>
            <a:grpSpLocks/>
          </p:cNvGrpSpPr>
          <p:nvPr/>
        </p:nvGrpSpPr>
        <p:grpSpPr bwMode="auto">
          <a:xfrm>
            <a:off x="611188" y="1316038"/>
            <a:ext cx="7921251" cy="1320800"/>
            <a:chOff x="224" y="1462"/>
            <a:chExt cx="5258" cy="278"/>
          </a:xfrm>
        </p:grpSpPr>
        <p:sp>
          <p:nvSpPr>
            <p:cNvPr id="59399" name="Rectangle 7"/>
            <p:cNvSpPr>
              <a:spLocks noChangeArrowheads="1"/>
            </p:cNvSpPr>
            <p:nvPr/>
          </p:nvSpPr>
          <p:spPr bwMode="auto">
            <a:xfrm>
              <a:off x="224" y="1462"/>
              <a:ext cx="5257" cy="277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0" name="Rectangle 8"/>
            <p:cNvSpPr>
              <a:spLocks noChangeArrowheads="1"/>
            </p:cNvSpPr>
            <p:nvPr/>
          </p:nvSpPr>
          <p:spPr bwMode="auto">
            <a:xfrm>
              <a:off x="224" y="1462"/>
              <a:ext cx="5258" cy="278"/>
            </a:xfrm>
            <a:prstGeom prst="rect">
              <a:avLst/>
            </a:prstGeom>
            <a:solidFill>
              <a:srgbClr val="C0C0C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611188" y="2565400"/>
            <a:ext cx="7921625" cy="2289175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9409" name="Group 1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59407" name="Rectangle 15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8" name="Rectangle 16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3" name="Group 21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59410" name="Freeform 18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1" name="Rectangle 19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2" name="Rectangle 20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417" name="Group 25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59414" name="Freeform 22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5" name="Rectangle 23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6" name="Rectangle 24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18" name="Freeform 26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21" name="Line 2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3" name="Freeform 31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25" name="Text Box 33"/>
          <p:cNvSpPr txBox="1">
            <a:spLocks noChangeArrowheads="1"/>
          </p:cNvSpPr>
          <p:nvPr/>
        </p:nvSpPr>
        <p:spPr bwMode="auto">
          <a:xfrm>
            <a:off x="7740650" y="2997200"/>
            <a:ext cx="495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kH</a:t>
            </a:r>
          </a:p>
        </p:txBody>
      </p:sp>
      <p:sp>
        <p:nvSpPr>
          <p:cNvPr id="59426" name="Text Box 34"/>
          <p:cNvSpPr txBox="1">
            <a:spLocks noChangeArrowheads="1"/>
          </p:cNvSpPr>
          <p:nvPr/>
        </p:nvSpPr>
        <p:spPr bwMode="auto">
          <a:xfrm>
            <a:off x="7740650" y="3716338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</a:p>
        </p:txBody>
      </p:sp>
      <p:sp>
        <p:nvSpPr>
          <p:cNvPr id="59427" name="Text Box 35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59434" name="Group 42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59428" name="Line 36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429" name="Text Box 37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59430" name="Line 38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431" name="Line 39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5" name="Freeform 43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36" name="AutoShape 44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19573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627784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5983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49188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92392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76368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33164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9959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88224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02027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45232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8436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31641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156176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724128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292080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60032" y="1700808"/>
            <a:ext cx="0" cy="864096"/>
          </a:xfrm>
          <a:prstGeom prst="straightConnector1">
            <a:avLst/>
          </a:prstGeom>
          <a:ln w="50800">
            <a:solidFill>
              <a:schemeClr val="bg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Box 34"/>
          <p:cNvSpPr txBox="1">
            <a:spLocks noChangeArrowheads="1"/>
          </p:cNvSpPr>
          <p:nvPr/>
        </p:nvSpPr>
        <p:spPr bwMode="auto">
          <a:xfrm>
            <a:off x="7524328" y="1916832"/>
            <a:ext cx="3754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c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3" name="Rectangle 5"/>
          <p:cNvSpPr>
            <a:spLocks noChangeArrowheads="1"/>
          </p:cNvSpPr>
          <p:nvPr/>
        </p:nvSpPr>
        <p:spPr bwMode="auto">
          <a:xfrm>
            <a:off x="611188" y="1412875"/>
            <a:ext cx="7921625" cy="3441700"/>
          </a:xfrm>
          <a:prstGeom prst="rect">
            <a:avLst/>
          </a:prstGeom>
          <a:solidFill>
            <a:srgbClr val="FFCC00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7" name="Line 19"/>
          <p:cNvSpPr>
            <a:spLocks noChangeShapeType="1"/>
          </p:cNvSpPr>
          <p:nvPr/>
        </p:nvSpPr>
        <p:spPr bwMode="auto">
          <a:xfrm>
            <a:off x="611188" y="1700213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14" name="Rectangle 6"/>
          <p:cNvSpPr>
            <a:spLocks noChangeArrowheads="1"/>
          </p:cNvSpPr>
          <p:nvPr/>
        </p:nvSpPr>
        <p:spPr bwMode="auto">
          <a:xfrm>
            <a:off x="4308475" y="1196975"/>
            <a:ext cx="263525" cy="165258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24615" name="Group 7"/>
          <p:cNvGrpSpPr>
            <a:grpSpLocks/>
          </p:cNvGrpSpPr>
          <p:nvPr/>
        </p:nvGrpSpPr>
        <p:grpSpPr bwMode="auto">
          <a:xfrm>
            <a:off x="4308475" y="2565400"/>
            <a:ext cx="265113" cy="2303463"/>
            <a:chOff x="2714" y="1794"/>
            <a:chExt cx="167" cy="1219"/>
          </a:xfrm>
        </p:grpSpPr>
        <p:sp>
          <p:nvSpPr>
            <p:cNvPr id="324616" name="Rectangle 8"/>
            <p:cNvSpPr>
              <a:spLocks noChangeArrowheads="1"/>
            </p:cNvSpPr>
            <p:nvPr/>
          </p:nvSpPr>
          <p:spPr bwMode="auto">
            <a:xfrm>
              <a:off x="2714" y="1794"/>
              <a:ext cx="166" cy="1218"/>
            </a:xfrm>
            <a:prstGeom prst="rect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7" name="Rectangle 9"/>
            <p:cNvSpPr>
              <a:spLocks noChangeArrowheads="1"/>
            </p:cNvSpPr>
            <p:nvPr/>
          </p:nvSpPr>
          <p:spPr bwMode="auto">
            <a:xfrm>
              <a:off x="2714" y="1794"/>
              <a:ext cx="167" cy="12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18" name="Group 10"/>
          <p:cNvGrpSpPr>
            <a:grpSpLocks/>
          </p:cNvGrpSpPr>
          <p:nvPr/>
        </p:nvGrpSpPr>
        <p:grpSpPr bwMode="auto">
          <a:xfrm>
            <a:off x="2200275" y="3551238"/>
            <a:ext cx="1581150" cy="614362"/>
            <a:chOff x="1386" y="2237"/>
            <a:chExt cx="996" cy="387"/>
          </a:xfrm>
        </p:grpSpPr>
        <p:sp>
          <p:nvSpPr>
            <p:cNvPr id="324619" name="Freeform 11"/>
            <p:cNvSpPr>
              <a:spLocks/>
            </p:cNvSpPr>
            <p:nvPr/>
          </p:nvSpPr>
          <p:spPr bwMode="auto">
            <a:xfrm>
              <a:off x="1541" y="2237"/>
              <a:ext cx="841" cy="387"/>
            </a:xfrm>
            <a:custGeom>
              <a:avLst/>
              <a:gdLst/>
              <a:ahLst/>
              <a:cxnLst>
                <a:cxn ang="0">
                  <a:pos x="592" y="0"/>
                </a:cxn>
                <a:cxn ang="0">
                  <a:pos x="592" y="97"/>
                </a:cxn>
                <a:cxn ang="0">
                  <a:pos x="0" y="97"/>
                </a:cxn>
                <a:cxn ang="0">
                  <a:pos x="0" y="290"/>
                </a:cxn>
                <a:cxn ang="0">
                  <a:pos x="592" y="290"/>
                </a:cxn>
                <a:cxn ang="0">
                  <a:pos x="592" y="387"/>
                </a:cxn>
                <a:cxn ang="0">
                  <a:pos x="841" y="194"/>
                </a:cxn>
                <a:cxn ang="0">
                  <a:pos x="592" y="0"/>
                </a:cxn>
              </a:cxnLst>
              <a:rect l="0" t="0" r="r" b="b"/>
              <a:pathLst>
                <a:path w="841" h="387">
                  <a:moveTo>
                    <a:pt x="592" y="0"/>
                  </a:moveTo>
                  <a:lnTo>
                    <a:pt x="592" y="97"/>
                  </a:lnTo>
                  <a:lnTo>
                    <a:pt x="0" y="97"/>
                  </a:lnTo>
                  <a:lnTo>
                    <a:pt x="0" y="290"/>
                  </a:lnTo>
                  <a:lnTo>
                    <a:pt x="592" y="290"/>
                  </a:lnTo>
                  <a:lnTo>
                    <a:pt x="592" y="387"/>
                  </a:lnTo>
                  <a:lnTo>
                    <a:pt x="841" y="19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0" name="Rectangle 12"/>
            <p:cNvSpPr>
              <a:spLocks noChangeArrowheads="1"/>
            </p:cNvSpPr>
            <p:nvPr/>
          </p:nvSpPr>
          <p:spPr bwMode="auto">
            <a:xfrm>
              <a:off x="1448" y="2334"/>
              <a:ext cx="62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1" name="Rectangle 13"/>
            <p:cNvSpPr>
              <a:spLocks noChangeArrowheads="1"/>
            </p:cNvSpPr>
            <p:nvPr/>
          </p:nvSpPr>
          <p:spPr bwMode="auto">
            <a:xfrm>
              <a:off x="1386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4622" name="Group 14"/>
          <p:cNvGrpSpPr>
            <a:grpSpLocks/>
          </p:cNvGrpSpPr>
          <p:nvPr/>
        </p:nvGrpSpPr>
        <p:grpSpPr bwMode="auto">
          <a:xfrm>
            <a:off x="5011738" y="3551238"/>
            <a:ext cx="1581150" cy="614362"/>
            <a:chOff x="3157" y="2237"/>
            <a:chExt cx="996" cy="387"/>
          </a:xfrm>
        </p:grpSpPr>
        <p:sp>
          <p:nvSpPr>
            <p:cNvPr id="324623" name="Freeform 15"/>
            <p:cNvSpPr>
              <a:spLocks/>
            </p:cNvSpPr>
            <p:nvPr/>
          </p:nvSpPr>
          <p:spPr bwMode="auto">
            <a:xfrm>
              <a:off x="3157" y="2237"/>
              <a:ext cx="840" cy="387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97"/>
                </a:cxn>
                <a:cxn ang="0">
                  <a:pos x="840" y="97"/>
                </a:cxn>
                <a:cxn ang="0">
                  <a:pos x="840" y="290"/>
                </a:cxn>
                <a:cxn ang="0">
                  <a:pos x="249" y="290"/>
                </a:cxn>
                <a:cxn ang="0">
                  <a:pos x="249" y="387"/>
                </a:cxn>
                <a:cxn ang="0">
                  <a:pos x="0" y="194"/>
                </a:cxn>
                <a:cxn ang="0">
                  <a:pos x="249" y="0"/>
                </a:cxn>
              </a:cxnLst>
              <a:rect l="0" t="0" r="r" b="b"/>
              <a:pathLst>
                <a:path w="840" h="387">
                  <a:moveTo>
                    <a:pt x="249" y="0"/>
                  </a:moveTo>
                  <a:lnTo>
                    <a:pt x="249" y="97"/>
                  </a:lnTo>
                  <a:lnTo>
                    <a:pt x="840" y="97"/>
                  </a:lnTo>
                  <a:lnTo>
                    <a:pt x="840" y="290"/>
                  </a:lnTo>
                  <a:lnTo>
                    <a:pt x="249" y="290"/>
                  </a:lnTo>
                  <a:lnTo>
                    <a:pt x="249" y="387"/>
                  </a:lnTo>
                  <a:lnTo>
                    <a:pt x="0" y="19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CC99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4" name="Rectangle 16"/>
            <p:cNvSpPr>
              <a:spLocks noChangeArrowheads="1"/>
            </p:cNvSpPr>
            <p:nvPr/>
          </p:nvSpPr>
          <p:spPr bwMode="auto">
            <a:xfrm>
              <a:off x="4028" y="2334"/>
              <a:ext cx="63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5" name="Rectangle 17"/>
            <p:cNvSpPr>
              <a:spLocks noChangeArrowheads="1"/>
            </p:cNvSpPr>
            <p:nvPr/>
          </p:nvSpPr>
          <p:spPr bwMode="auto">
            <a:xfrm>
              <a:off x="4122" y="2334"/>
              <a:ext cx="31" cy="193"/>
            </a:xfrm>
            <a:prstGeom prst="rect">
              <a:avLst/>
            </a:prstGeom>
            <a:solidFill>
              <a:srgbClr val="00CC99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26" name="Freeform 18"/>
          <p:cNvSpPr>
            <a:spLocks/>
          </p:cNvSpPr>
          <p:nvPr/>
        </p:nvSpPr>
        <p:spPr bwMode="auto">
          <a:xfrm>
            <a:off x="4341813" y="260350"/>
            <a:ext cx="701675" cy="877888"/>
          </a:xfrm>
          <a:custGeom>
            <a:avLst/>
            <a:gdLst/>
            <a:ahLst/>
            <a:cxnLst>
              <a:cxn ang="0">
                <a:pos x="442" y="156"/>
              </a:cxn>
              <a:cxn ang="0">
                <a:pos x="310" y="0"/>
              </a:cxn>
              <a:cxn ang="0">
                <a:pos x="310" y="75"/>
              </a:cxn>
              <a:cxn ang="0">
                <a:pos x="255" y="75"/>
              </a:cxn>
              <a:cxn ang="0">
                <a:pos x="228" y="76"/>
              </a:cxn>
              <a:cxn ang="0">
                <a:pos x="204" y="80"/>
              </a:cxn>
              <a:cxn ang="0">
                <a:pos x="178" y="85"/>
              </a:cxn>
              <a:cxn ang="0">
                <a:pos x="155" y="93"/>
              </a:cxn>
              <a:cxn ang="0">
                <a:pos x="133" y="104"/>
              </a:cxn>
              <a:cxn ang="0">
                <a:pos x="112" y="115"/>
              </a:cxn>
              <a:cxn ang="0">
                <a:pos x="92" y="129"/>
              </a:cxn>
              <a:cxn ang="0">
                <a:pos x="75" y="144"/>
              </a:cxn>
              <a:cxn ang="0">
                <a:pos x="59" y="161"/>
              </a:cxn>
              <a:cxn ang="0">
                <a:pos x="44" y="180"/>
              </a:cxn>
              <a:cxn ang="0">
                <a:pos x="31" y="198"/>
              </a:cxn>
              <a:cxn ang="0">
                <a:pos x="19" y="219"/>
              </a:cxn>
              <a:cxn ang="0">
                <a:pos x="11" y="241"/>
              </a:cxn>
              <a:cxn ang="0">
                <a:pos x="5" y="264"/>
              </a:cxn>
              <a:cxn ang="0">
                <a:pos x="1" y="287"/>
              </a:cxn>
              <a:cxn ang="0">
                <a:pos x="0" y="311"/>
              </a:cxn>
              <a:cxn ang="0">
                <a:pos x="0" y="553"/>
              </a:cxn>
              <a:cxn ang="0">
                <a:pos x="132" y="553"/>
              </a:cxn>
              <a:cxn ang="0">
                <a:pos x="132" y="311"/>
              </a:cxn>
              <a:cxn ang="0">
                <a:pos x="133" y="303"/>
              </a:cxn>
              <a:cxn ang="0">
                <a:pos x="135" y="296"/>
              </a:cxn>
              <a:cxn ang="0">
                <a:pos x="142" y="282"/>
              </a:cxn>
              <a:cxn ang="0">
                <a:pos x="153" y="270"/>
              </a:cxn>
              <a:cxn ang="0">
                <a:pos x="168" y="258"/>
              </a:cxn>
              <a:cxn ang="0">
                <a:pos x="187" y="249"/>
              </a:cxn>
              <a:cxn ang="0">
                <a:pos x="207" y="242"/>
              </a:cxn>
              <a:cxn ang="0">
                <a:pos x="230" y="237"/>
              </a:cxn>
              <a:cxn ang="0">
                <a:pos x="255" y="236"/>
              </a:cxn>
              <a:cxn ang="0">
                <a:pos x="310" y="236"/>
              </a:cxn>
              <a:cxn ang="0">
                <a:pos x="310" y="311"/>
              </a:cxn>
              <a:cxn ang="0">
                <a:pos x="442" y="156"/>
              </a:cxn>
            </a:cxnLst>
            <a:rect l="0" t="0" r="r" b="b"/>
            <a:pathLst>
              <a:path w="442" h="553">
                <a:moveTo>
                  <a:pt x="442" y="156"/>
                </a:moveTo>
                <a:lnTo>
                  <a:pt x="310" y="0"/>
                </a:lnTo>
                <a:lnTo>
                  <a:pt x="310" y="75"/>
                </a:lnTo>
                <a:lnTo>
                  <a:pt x="255" y="75"/>
                </a:lnTo>
                <a:lnTo>
                  <a:pt x="228" y="76"/>
                </a:lnTo>
                <a:lnTo>
                  <a:pt x="204" y="80"/>
                </a:lnTo>
                <a:lnTo>
                  <a:pt x="178" y="85"/>
                </a:lnTo>
                <a:lnTo>
                  <a:pt x="155" y="93"/>
                </a:lnTo>
                <a:lnTo>
                  <a:pt x="133" y="104"/>
                </a:lnTo>
                <a:lnTo>
                  <a:pt x="112" y="115"/>
                </a:lnTo>
                <a:lnTo>
                  <a:pt x="92" y="129"/>
                </a:lnTo>
                <a:lnTo>
                  <a:pt x="75" y="144"/>
                </a:lnTo>
                <a:lnTo>
                  <a:pt x="59" y="161"/>
                </a:lnTo>
                <a:lnTo>
                  <a:pt x="44" y="180"/>
                </a:lnTo>
                <a:lnTo>
                  <a:pt x="31" y="198"/>
                </a:lnTo>
                <a:lnTo>
                  <a:pt x="19" y="219"/>
                </a:lnTo>
                <a:lnTo>
                  <a:pt x="11" y="241"/>
                </a:lnTo>
                <a:lnTo>
                  <a:pt x="5" y="264"/>
                </a:lnTo>
                <a:lnTo>
                  <a:pt x="1" y="287"/>
                </a:lnTo>
                <a:lnTo>
                  <a:pt x="0" y="311"/>
                </a:lnTo>
                <a:lnTo>
                  <a:pt x="0" y="553"/>
                </a:lnTo>
                <a:lnTo>
                  <a:pt x="132" y="553"/>
                </a:lnTo>
                <a:lnTo>
                  <a:pt x="132" y="311"/>
                </a:lnTo>
                <a:lnTo>
                  <a:pt x="133" y="303"/>
                </a:lnTo>
                <a:lnTo>
                  <a:pt x="135" y="296"/>
                </a:lnTo>
                <a:lnTo>
                  <a:pt x="142" y="282"/>
                </a:lnTo>
                <a:lnTo>
                  <a:pt x="153" y="270"/>
                </a:lnTo>
                <a:lnTo>
                  <a:pt x="168" y="258"/>
                </a:lnTo>
                <a:lnTo>
                  <a:pt x="187" y="249"/>
                </a:lnTo>
                <a:lnTo>
                  <a:pt x="207" y="242"/>
                </a:lnTo>
                <a:lnTo>
                  <a:pt x="230" y="237"/>
                </a:lnTo>
                <a:lnTo>
                  <a:pt x="255" y="236"/>
                </a:lnTo>
                <a:lnTo>
                  <a:pt x="310" y="236"/>
                </a:lnTo>
                <a:lnTo>
                  <a:pt x="310" y="311"/>
                </a:lnTo>
                <a:lnTo>
                  <a:pt x="442" y="156"/>
                </a:lnTo>
                <a:close/>
              </a:path>
            </a:pathLst>
          </a:custGeom>
          <a:solidFill>
            <a:srgbClr val="00CC99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4628" name="Freeform 20"/>
          <p:cNvSpPr>
            <a:spLocks/>
          </p:cNvSpPr>
          <p:nvPr/>
        </p:nvSpPr>
        <p:spPr bwMode="auto">
          <a:xfrm>
            <a:off x="619125" y="1828800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29" name="Text Box 21"/>
          <p:cNvSpPr txBox="1">
            <a:spLocks noChangeArrowheads="1"/>
          </p:cNvSpPr>
          <p:nvPr/>
        </p:nvSpPr>
        <p:spPr bwMode="auto">
          <a:xfrm>
            <a:off x="7740650" y="29972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k</a:t>
            </a:r>
          </a:p>
        </p:txBody>
      </p:sp>
      <p:sp>
        <p:nvSpPr>
          <p:cNvPr id="324630" name="Text Box 22"/>
          <p:cNvSpPr txBox="1">
            <a:spLocks noChangeArrowheads="1"/>
          </p:cNvSpPr>
          <p:nvPr/>
        </p:nvSpPr>
        <p:spPr bwMode="auto">
          <a:xfrm>
            <a:off x="7667625" y="2060575"/>
            <a:ext cx="436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</a:t>
            </a:r>
            <a:r>
              <a:rPr lang="en-US" sz="2000" i="1" baseline="-25000"/>
              <a:t>y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148263" y="33337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Q</a:t>
            </a:r>
          </a:p>
        </p:txBody>
      </p:sp>
      <p:grpSp>
        <p:nvGrpSpPr>
          <p:cNvPr id="324632" name="Group 24"/>
          <p:cNvGrpSpPr>
            <a:grpSpLocks/>
          </p:cNvGrpSpPr>
          <p:nvPr/>
        </p:nvGrpSpPr>
        <p:grpSpPr bwMode="auto">
          <a:xfrm>
            <a:off x="4427538" y="4221163"/>
            <a:ext cx="2232025" cy="647700"/>
            <a:chOff x="2789" y="3430"/>
            <a:chExt cx="1406" cy="408"/>
          </a:xfrm>
        </p:grpSpPr>
        <p:sp>
          <p:nvSpPr>
            <p:cNvPr id="324633" name="Line 25"/>
            <p:cNvSpPr>
              <a:spLocks noChangeShapeType="1"/>
            </p:cNvSpPr>
            <p:nvPr/>
          </p:nvSpPr>
          <p:spPr bwMode="auto">
            <a:xfrm>
              <a:off x="2789" y="3702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4634" name="Text Box 26"/>
            <p:cNvSpPr txBox="1">
              <a:spLocks noChangeArrowheads="1"/>
            </p:cNvSpPr>
            <p:nvPr/>
          </p:nvSpPr>
          <p:spPr bwMode="auto">
            <a:xfrm>
              <a:off x="3379" y="343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r</a:t>
              </a:r>
            </a:p>
          </p:txBody>
        </p:sp>
        <p:sp>
          <p:nvSpPr>
            <p:cNvPr id="324635" name="Line 27"/>
            <p:cNvSpPr>
              <a:spLocks noChangeShapeType="1"/>
            </p:cNvSpPr>
            <p:nvPr/>
          </p:nvSpPr>
          <p:spPr bwMode="auto">
            <a:xfrm>
              <a:off x="2789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636" name="Line 28"/>
          <p:cNvSpPr>
            <a:spLocks noChangeShapeType="1"/>
          </p:cNvSpPr>
          <p:nvPr/>
        </p:nvSpPr>
        <p:spPr bwMode="auto">
          <a:xfrm>
            <a:off x="5940425" y="17002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24637" name="Object 29"/>
          <p:cNvGraphicFramePr>
            <a:graphicFrameLocks noChangeAspect="1"/>
          </p:cNvGraphicFramePr>
          <p:nvPr/>
        </p:nvGraphicFramePr>
        <p:xfrm>
          <a:off x="2268538" y="5445125"/>
          <a:ext cx="5040312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23" name="Equation" r:id="rId5" imgW="1904760" imgH="457200" progId="Equation.3">
                  <p:embed/>
                </p:oleObj>
              </mc:Choice>
              <mc:Fallback>
                <p:oleObj name="Equation" r:id="rId5" imgW="1904760" imgH="457200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445125"/>
                        <a:ext cx="5040312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38" name="Freeform 30"/>
          <p:cNvSpPr>
            <a:spLocks/>
          </p:cNvSpPr>
          <p:nvPr/>
        </p:nvSpPr>
        <p:spPr bwMode="auto">
          <a:xfrm flipH="1">
            <a:off x="4581525" y="1849438"/>
            <a:ext cx="3686175" cy="57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22" y="360"/>
              </a:cxn>
            </a:cxnLst>
            <a:rect l="0" t="0" r="r" b="b"/>
            <a:pathLst>
              <a:path w="2322" h="360">
                <a:moveTo>
                  <a:pt x="0" y="0"/>
                </a:moveTo>
                <a:cubicBezTo>
                  <a:pt x="504" y="24"/>
                  <a:pt x="2064" y="30"/>
                  <a:pt x="2322" y="36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39" name="AutoShape 31"/>
          <p:cNvSpPr>
            <a:spLocks noChangeArrowheads="1"/>
          </p:cNvSpPr>
          <p:nvPr/>
        </p:nvSpPr>
        <p:spPr bwMode="auto">
          <a:xfrm>
            <a:off x="6300788" y="620713"/>
            <a:ext cx="792162" cy="431800"/>
          </a:xfrm>
          <a:prstGeom prst="wedgeRoundRectCallout">
            <a:avLst>
              <a:gd name="adj1" fmla="val -95491"/>
              <a:gd name="adj2" fmla="val 22426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i="1"/>
              <a:t>s</a:t>
            </a:r>
          </a:p>
        </p:txBody>
      </p:sp>
      <p:sp>
        <p:nvSpPr>
          <p:cNvPr id="324640" name="Line 32"/>
          <p:cNvSpPr>
            <a:spLocks noChangeShapeType="1"/>
          </p:cNvSpPr>
          <p:nvPr/>
        </p:nvSpPr>
        <p:spPr bwMode="auto">
          <a:xfrm flipV="1">
            <a:off x="7308850" y="1916113"/>
            <a:ext cx="0" cy="295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7164388" y="3032125"/>
            <a:ext cx="325437" cy="3968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h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B82EF3-2459-9D4C-9A34-8FD2425ACB87}"/>
              </a:ext>
            </a:extLst>
          </p:cNvPr>
          <p:cNvSpPr/>
          <p:nvPr/>
        </p:nvSpPr>
        <p:spPr>
          <a:xfrm>
            <a:off x="0" y="5273824"/>
            <a:ext cx="9144000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13F7A2-401E-884C-B01A-EFD63A2AF402}"/>
              </a:ext>
            </a:extLst>
          </p:cNvPr>
          <p:cNvSpPr/>
          <p:nvPr/>
        </p:nvSpPr>
        <p:spPr>
          <a:xfrm>
            <a:off x="0" y="1960180"/>
            <a:ext cx="9144000" cy="504056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010DD9-99A2-6F46-A2CF-B58CA7831655}"/>
              </a:ext>
            </a:extLst>
          </p:cNvPr>
          <p:cNvSpPr/>
          <p:nvPr/>
        </p:nvSpPr>
        <p:spPr>
          <a:xfrm>
            <a:off x="683568" y="881336"/>
            <a:ext cx="576064" cy="439248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D8A80-78B6-B84F-AC70-316F0149E262}"/>
              </a:ext>
            </a:extLst>
          </p:cNvPr>
          <p:cNvSpPr/>
          <p:nvPr/>
        </p:nvSpPr>
        <p:spPr>
          <a:xfrm>
            <a:off x="683568" y="2464236"/>
            <a:ext cx="576064" cy="2819730"/>
          </a:xfrm>
          <a:prstGeom prst="rect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2B02E8-4C4D-9546-B9C4-E3575D268B72}"/>
              </a:ext>
            </a:extLst>
          </p:cNvPr>
          <p:cNvCxnSpPr>
            <a:cxnSpLocks/>
          </p:cNvCxnSpPr>
          <p:nvPr/>
        </p:nvCxnSpPr>
        <p:spPr>
          <a:xfrm>
            <a:off x="0" y="1025352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7818F7-ADEC-8C49-98DC-F3087C52D42B}"/>
              </a:ext>
            </a:extLst>
          </p:cNvPr>
          <p:cNvCxnSpPr>
            <a:cxnSpLocks/>
          </p:cNvCxnSpPr>
          <p:nvPr/>
        </p:nvCxnSpPr>
        <p:spPr>
          <a:xfrm>
            <a:off x="683568" y="1673424"/>
            <a:ext cx="5760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7D412C6B-C78C-FF40-BB57-3982C69FE010}"/>
              </a:ext>
            </a:extLst>
          </p:cNvPr>
          <p:cNvSpPr/>
          <p:nvPr/>
        </p:nvSpPr>
        <p:spPr>
          <a:xfrm>
            <a:off x="1272209" y="1162675"/>
            <a:ext cx="7881730" cy="506895"/>
          </a:xfrm>
          <a:custGeom>
            <a:avLst/>
            <a:gdLst>
              <a:gd name="connsiteX0" fmla="*/ 0 w 7881730"/>
              <a:gd name="connsiteY0" fmla="*/ 506895 h 506895"/>
              <a:gd name="connsiteX1" fmla="*/ 4532243 w 7881730"/>
              <a:gd name="connsiteY1" fmla="*/ 298174 h 506895"/>
              <a:gd name="connsiteX2" fmla="*/ 7881730 w 7881730"/>
              <a:gd name="connsiteY2" fmla="*/ 0 h 506895"/>
              <a:gd name="connsiteX0" fmla="*/ 0 w 7881730"/>
              <a:gd name="connsiteY0" fmla="*/ 506895 h 506895"/>
              <a:gd name="connsiteX1" fmla="*/ 7881730 w 7881730"/>
              <a:gd name="connsiteY1" fmla="*/ 0 h 506895"/>
              <a:gd name="connsiteX0" fmla="*/ 0 w 7881730"/>
              <a:gd name="connsiteY0" fmla="*/ 506895 h 506895"/>
              <a:gd name="connsiteX1" fmla="*/ 7881730 w 7881730"/>
              <a:gd name="connsiteY1" fmla="*/ 0 h 506895"/>
              <a:gd name="connsiteX0" fmla="*/ 0 w 7881730"/>
              <a:gd name="connsiteY0" fmla="*/ 513364 h 513364"/>
              <a:gd name="connsiteX1" fmla="*/ 7881730 w 7881730"/>
              <a:gd name="connsiteY1" fmla="*/ 6469 h 513364"/>
              <a:gd name="connsiteX0" fmla="*/ 0 w 7881730"/>
              <a:gd name="connsiteY0" fmla="*/ 506895 h 506895"/>
              <a:gd name="connsiteX1" fmla="*/ 7881730 w 7881730"/>
              <a:gd name="connsiteY1" fmla="*/ 0 h 50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81730" h="506895">
                <a:moveTo>
                  <a:pt x="0" y="506895"/>
                </a:moveTo>
                <a:cubicBezTo>
                  <a:pt x="897835" y="39756"/>
                  <a:pt x="5045766" y="49695"/>
                  <a:pt x="7881730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DF70265-66D4-5B42-AC3A-CBCE7D24CF7B}"/>
              </a:ext>
            </a:extLst>
          </p:cNvPr>
          <p:cNvSpPr/>
          <p:nvPr/>
        </p:nvSpPr>
        <p:spPr>
          <a:xfrm flipH="1">
            <a:off x="0" y="1457400"/>
            <a:ext cx="670990" cy="216024"/>
          </a:xfrm>
          <a:custGeom>
            <a:avLst/>
            <a:gdLst>
              <a:gd name="connsiteX0" fmla="*/ 0 w 7881730"/>
              <a:gd name="connsiteY0" fmla="*/ 506895 h 506895"/>
              <a:gd name="connsiteX1" fmla="*/ 4532243 w 7881730"/>
              <a:gd name="connsiteY1" fmla="*/ 298174 h 506895"/>
              <a:gd name="connsiteX2" fmla="*/ 7881730 w 7881730"/>
              <a:gd name="connsiteY2" fmla="*/ 0 h 506895"/>
              <a:gd name="connsiteX0" fmla="*/ 0 w 7881730"/>
              <a:gd name="connsiteY0" fmla="*/ 506895 h 506895"/>
              <a:gd name="connsiteX1" fmla="*/ 7881730 w 7881730"/>
              <a:gd name="connsiteY1" fmla="*/ 0 h 506895"/>
              <a:gd name="connsiteX0" fmla="*/ 0 w 7881730"/>
              <a:gd name="connsiteY0" fmla="*/ 506895 h 506895"/>
              <a:gd name="connsiteX1" fmla="*/ 7881730 w 7881730"/>
              <a:gd name="connsiteY1" fmla="*/ 0 h 506895"/>
              <a:gd name="connsiteX0" fmla="*/ 0 w 7881730"/>
              <a:gd name="connsiteY0" fmla="*/ 513364 h 513364"/>
              <a:gd name="connsiteX1" fmla="*/ 7881730 w 7881730"/>
              <a:gd name="connsiteY1" fmla="*/ 6469 h 513364"/>
              <a:gd name="connsiteX0" fmla="*/ 0 w 7881730"/>
              <a:gd name="connsiteY0" fmla="*/ 506895 h 506895"/>
              <a:gd name="connsiteX1" fmla="*/ 7881730 w 7881730"/>
              <a:gd name="connsiteY1" fmla="*/ 0 h 506895"/>
              <a:gd name="connsiteX0" fmla="*/ 0 w 7881730"/>
              <a:gd name="connsiteY0" fmla="*/ 506895 h 506895"/>
              <a:gd name="connsiteX1" fmla="*/ 7881730 w 7881730"/>
              <a:gd name="connsiteY1" fmla="*/ 0 h 50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81730" h="506895">
                <a:moveTo>
                  <a:pt x="0" y="506895"/>
                </a:moveTo>
                <a:cubicBezTo>
                  <a:pt x="1948578" y="109721"/>
                  <a:pt x="5045766" y="49695"/>
                  <a:pt x="7881730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87AB2E-3DF2-CC48-9F8C-7F94A89F4BF2}"/>
              </a:ext>
            </a:extLst>
          </p:cNvPr>
          <p:cNvCxnSpPr>
            <a:cxnSpLocks/>
          </p:cNvCxnSpPr>
          <p:nvPr/>
        </p:nvCxnSpPr>
        <p:spPr>
          <a:xfrm>
            <a:off x="971600" y="188640"/>
            <a:ext cx="15750" cy="594928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224B91-4FFC-3F4D-83F2-DE4B8A890690}"/>
              </a:ext>
            </a:extLst>
          </p:cNvPr>
          <p:cNvCxnSpPr>
            <a:cxnSpLocks/>
          </p:cNvCxnSpPr>
          <p:nvPr/>
        </p:nvCxnSpPr>
        <p:spPr>
          <a:xfrm>
            <a:off x="971600" y="6137920"/>
            <a:ext cx="1224136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E498B71B-2060-3140-B173-DFD79767A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501" y="5921896"/>
            <a:ext cx="139700" cy="1397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67B403-533C-2748-8AE0-9215271E79D0}"/>
              </a:ext>
            </a:extLst>
          </p:cNvPr>
          <p:cNvCxnSpPr>
            <a:cxnSpLocks/>
          </p:cNvCxnSpPr>
          <p:nvPr/>
        </p:nvCxnSpPr>
        <p:spPr>
          <a:xfrm>
            <a:off x="670990" y="5304975"/>
            <a:ext cx="13223" cy="143536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1A97CD1-A7DE-7340-90EA-87BCDE70F9CC}"/>
              </a:ext>
            </a:extLst>
          </p:cNvPr>
          <p:cNvCxnSpPr>
            <a:cxnSpLocks/>
          </p:cNvCxnSpPr>
          <p:nvPr/>
        </p:nvCxnSpPr>
        <p:spPr>
          <a:xfrm>
            <a:off x="1239580" y="5304975"/>
            <a:ext cx="13223" cy="143536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782A206-AA65-FF45-B9BF-0BB449F3BEFF}"/>
              </a:ext>
            </a:extLst>
          </p:cNvPr>
          <p:cNvCxnSpPr/>
          <p:nvPr/>
        </p:nvCxnSpPr>
        <p:spPr>
          <a:xfrm>
            <a:off x="684213" y="6569968"/>
            <a:ext cx="575419" cy="0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FEC93E18-FF64-444A-83FE-00B48C430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50" y="6281936"/>
            <a:ext cx="393700" cy="2667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C3C4CF-7A84-5048-8E86-222CB6DA0C20}"/>
              </a:ext>
            </a:extLst>
          </p:cNvPr>
          <p:cNvCxnSpPr>
            <a:cxnSpLocks/>
          </p:cNvCxnSpPr>
          <p:nvPr/>
        </p:nvCxnSpPr>
        <p:spPr>
          <a:xfrm flipV="1">
            <a:off x="1873351" y="2969568"/>
            <a:ext cx="5722340" cy="249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DF9E8D-E8F8-2C4A-8DC7-29E3ED486452}"/>
              </a:ext>
            </a:extLst>
          </p:cNvPr>
          <p:cNvCxnSpPr>
            <a:cxnSpLocks/>
          </p:cNvCxnSpPr>
          <p:nvPr/>
        </p:nvCxnSpPr>
        <p:spPr>
          <a:xfrm>
            <a:off x="4441207" y="521296"/>
            <a:ext cx="0" cy="485889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60435CC-474F-1549-8B63-7AB65982BFE2}"/>
              </a:ext>
            </a:extLst>
          </p:cNvPr>
          <p:cNvCxnSpPr>
            <a:cxnSpLocks/>
          </p:cNvCxnSpPr>
          <p:nvPr/>
        </p:nvCxnSpPr>
        <p:spPr>
          <a:xfrm flipH="1">
            <a:off x="5004048" y="521296"/>
            <a:ext cx="12578" cy="485889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BD8249F-A087-3941-A96D-82CE15F827A2}"/>
              </a:ext>
            </a:extLst>
          </p:cNvPr>
          <p:cNvCxnSpPr>
            <a:cxnSpLocks/>
          </p:cNvCxnSpPr>
          <p:nvPr/>
        </p:nvCxnSpPr>
        <p:spPr>
          <a:xfrm flipV="1">
            <a:off x="4437767" y="1457400"/>
            <a:ext cx="3440" cy="1540449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E1C6538-80A6-9342-BFF0-D1563A5E6DC6}"/>
              </a:ext>
            </a:extLst>
          </p:cNvPr>
          <p:cNvCxnSpPr>
            <a:cxnSpLocks/>
          </p:cNvCxnSpPr>
          <p:nvPr/>
        </p:nvCxnSpPr>
        <p:spPr>
          <a:xfrm flipV="1">
            <a:off x="5004048" y="1457400"/>
            <a:ext cx="12578" cy="1514661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C63E50-1E5A-E044-9DC8-DCB4F7BF5440}"/>
              </a:ext>
            </a:extLst>
          </p:cNvPr>
          <p:cNvCxnSpPr>
            <a:cxnSpLocks/>
          </p:cNvCxnSpPr>
          <p:nvPr/>
        </p:nvCxnSpPr>
        <p:spPr>
          <a:xfrm>
            <a:off x="971600" y="3977680"/>
            <a:ext cx="346272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FFE5102-A153-0D49-B551-27B2EDA671C7}"/>
              </a:ext>
            </a:extLst>
          </p:cNvPr>
          <p:cNvCxnSpPr>
            <a:cxnSpLocks/>
          </p:cNvCxnSpPr>
          <p:nvPr/>
        </p:nvCxnSpPr>
        <p:spPr>
          <a:xfrm>
            <a:off x="978479" y="4409728"/>
            <a:ext cx="402556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4535064-0C76-E648-A58A-138F98E31CD8}"/>
              </a:ext>
            </a:extLst>
          </p:cNvPr>
          <p:cNvCxnSpPr>
            <a:cxnSpLocks/>
          </p:cNvCxnSpPr>
          <p:nvPr/>
        </p:nvCxnSpPr>
        <p:spPr>
          <a:xfrm>
            <a:off x="4427984" y="665312"/>
            <a:ext cx="575419" cy="0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Freeform 58">
            <a:extLst>
              <a:ext uri="{FF2B5EF4-FFF2-40B4-BE49-F238E27FC236}">
                <a16:creationId xmlns:a16="http://schemas.microsoft.com/office/drawing/2014/main" id="{71319769-508D-7A4C-954D-06BF2B95C1BA}"/>
              </a:ext>
            </a:extLst>
          </p:cNvPr>
          <p:cNvSpPr/>
          <p:nvPr/>
        </p:nvSpPr>
        <p:spPr>
          <a:xfrm>
            <a:off x="1239580" y="1384116"/>
            <a:ext cx="7881730" cy="295958"/>
          </a:xfrm>
          <a:custGeom>
            <a:avLst/>
            <a:gdLst>
              <a:gd name="connsiteX0" fmla="*/ 0 w 7881730"/>
              <a:gd name="connsiteY0" fmla="*/ 506895 h 506895"/>
              <a:gd name="connsiteX1" fmla="*/ 4532243 w 7881730"/>
              <a:gd name="connsiteY1" fmla="*/ 298174 h 506895"/>
              <a:gd name="connsiteX2" fmla="*/ 7881730 w 7881730"/>
              <a:gd name="connsiteY2" fmla="*/ 0 h 506895"/>
              <a:gd name="connsiteX0" fmla="*/ 0 w 7881730"/>
              <a:gd name="connsiteY0" fmla="*/ 506895 h 506895"/>
              <a:gd name="connsiteX1" fmla="*/ 7881730 w 7881730"/>
              <a:gd name="connsiteY1" fmla="*/ 0 h 506895"/>
              <a:gd name="connsiteX0" fmla="*/ 0 w 7881730"/>
              <a:gd name="connsiteY0" fmla="*/ 506895 h 506895"/>
              <a:gd name="connsiteX1" fmla="*/ 7881730 w 7881730"/>
              <a:gd name="connsiteY1" fmla="*/ 0 h 506895"/>
              <a:gd name="connsiteX0" fmla="*/ 0 w 7881730"/>
              <a:gd name="connsiteY0" fmla="*/ 513364 h 513364"/>
              <a:gd name="connsiteX1" fmla="*/ 7881730 w 7881730"/>
              <a:gd name="connsiteY1" fmla="*/ 6469 h 513364"/>
              <a:gd name="connsiteX0" fmla="*/ 0 w 7881730"/>
              <a:gd name="connsiteY0" fmla="*/ 506895 h 506895"/>
              <a:gd name="connsiteX1" fmla="*/ 7881730 w 7881730"/>
              <a:gd name="connsiteY1" fmla="*/ 0 h 50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81730" h="506895">
                <a:moveTo>
                  <a:pt x="0" y="506895"/>
                </a:moveTo>
                <a:cubicBezTo>
                  <a:pt x="897835" y="39756"/>
                  <a:pt x="5045766" y="49695"/>
                  <a:pt x="7881730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46617B8-8E04-554A-B2A0-4F2977FD5AC2}"/>
              </a:ext>
            </a:extLst>
          </p:cNvPr>
          <p:cNvCxnSpPr>
            <a:cxnSpLocks/>
          </p:cNvCxnSpPr>
          <p:nvPr/>
        </p:nvCxnSpPr>
        <p:spPr>
          <a:xfrm flipV="1">
            <a:off x="4716016" y="1265457"/>
            <a:ext cx="0" cy="191943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7087ED9-3FEB-2847-8F3A-D9217FD54039}"/>
              </a:ext>
            </a:extLst>
          </p:cNvPr>
          <p:cNvCxnSpPr>
            <a:cxnSpLocks/>
          </p:cNvCxnSpPr>
          <p:nvPr/>
        </p:nvCxnSpPr>
        <p:spPr>
          <a:xfrm>
            <a:off x="8388423" y="2464236"/>
            <a:ext cx="1" cy="2809587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926E26ED-BDDC-4343-921B-5E58896DD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73" y="3654929"/>
            <a:ext cx="241300" cy="2159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0838CD0-A9D1-1840-9637-2EC56CBA4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814" y="3785000"/>
            <a:ext cx="139700" cy="1397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14F9B99-D779-4D48-A5B3-16C930D70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967" y="4090965"/>
            <a:ext cx="812800" cy="254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2764BF5-C22E-6140-945C-D363DA054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608" y="359821"/>
            <a:ext cx="292100" cy="2286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F17657B-7D7F-D94F-966B-DB9A36F792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480" y="2180099"/>
            <a:ext cx="127000" cy="139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576D224-D0B5-EA4F-900D-5CCA16317B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174" y="3924700"/>
            <a:ext cx="190500" cy="2413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9E0BECC-C829-3441-9C02-6EAA1D0768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8224" y="4377012"/>
            <a:ext cx="406400" cy="22860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0A5FFE7-8B3A-774F-9BD2-3256929897E0}"/>
              </a:ext>
            </a:extLst>
          </p:cNvPr>
          <p:cNvCxnSpPr>
            <a:cxnSpLocks/>
          </p:cNvCxnSpPr>
          <p:nvPr/>
        </p:nvCxnSpPr>
        <p:spPr>
          <a:xfrm>
            <a:off x="5010337" y="3615724"/>
            <a:ext cx="932620" cy="640"/>
          </a:xfrm>
          <a:prstGeom prst="straightConnector1">
            <a:avLst/>
          </a:prstGeom>
          <a:ln w="76200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CF3B69A-4197-E84D-B94A-EC4891DAC518}"/>
              </a:ext>
            </a:extLst>
          </p:cNvPr>
          <p:cNvCxnSpPr>
            <a:cxnSpLocks/>
          </p:cNvCxnSpPr>
          <p:nvPr/>
        </p:nvCxnSpPr>
        <p:spPr>
          <a:xfrm>
            <a:off x="3705098" y="3611045"/>
            <a:ext cx="750407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3A9E9BDB-B696-EA46-808F-7D45C57788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7720" y="3000094"/>
            <a:ext cx="1638300" cy="5334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01140F70-6FF0-AF4F-BC2F-A3C9DEB2B1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9840" y="3217697"/>
            <a:ext cx="419100" cy="2540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B9CF633-58FF-9A42-B889-401E085C90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7933" y="1637476"/>
            <a:ext cx="723900" cy="254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71E0C04A-93BB-F048-A339-61C5B3C951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0184" y="1668633"/>
            <a:ext cx="355600" cy="2540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134476B0-9A56-2D44-A160-CD84BA2CCF97}"/>
              </a:ext>
            </a:extLst>
          </p:cNvPr>
          <p:cNvGrpSpPr/>
          <p:nvPr/>
        </p:nvGrpSpPr>
        <p:grpSpPr>
          <a:xfrm>
            <a:off x="2501048" y="293772"/>
            <a:ext cx="1385043" cy="612648"/>
            <a:chOff x="5609580" y="151748"/>
            <a:chExt cx="1385043" cy="612648"/>
          </a:xfrm>
        </p:grpSpPr>
        <p:sp>
          <p:nvSpPr>
            <p:cNvPr id="96" name="Rounded Rectangular Callout 95">
              <a:extLst>
                <a:ext uri="{FF2B5EF4-FFF2-40B4-BE49-F238E27FC236}">
                  <a16:creationId xmlns:a16="http://schemas.microsoft.com/office/drawing/2014/main" id="{7E9B269A-ECDC-DA45-89B9-C19744C52FFD}"/>
                </a:ext>
              </a:extLst>
            </p:cNvPr>
            <p:cNvSpPr/>
            <p:nvPr/>
          </p:nvSpPr>
          <p:spPr>
            <a:xfrm>
              <a:off x="5609580" y="151748"/>
              <a:ext cx="1385043" cy="612648"/>
            </a:xfrm>
            <a:prstGeom prst="wedgeRoundRectCallout">
              <a:avLst>
                <a:gd name="adj1" fmla="val 107963"/>
                <a:gd name="adj2" fmla="val 124047"/>
                <a:gd name="adj3" fmla="val 16667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334696B-9023-A346-A944-26D7F3FC0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69962" y="194663"/>
              <a:ext cx="787400" cy="533400"/>
            </a:xfrm>
            <a:prstGeom prst="rect">
              <a:avLst/>
            </a:prstGeom>
          </p:spPr>
        </p:pic>
      </p:grpSp>
      <p:pic>
        <p:nvPicPr>
          <p:cNvPr id="97" name="Picture 96">
            <a:extLst>
              <a:ext uri="{FF2B5EF4-FFF2-40B4-BE49-F238E27FC236}">
                <a16:creationId xmlns:a16="http://schemas.microsoft.com/office/drawing/2014/main" id="{8837154A-6E22-6743-9F09-0231643A2F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95691" y="1299533"/>
            <a:ext cx="215900" cy="2286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A6BD5C0F-102F-6C4C-83C9-95022621FE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30591" y="1037857"/>
            <a:ext cx="546100" cy="2413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2B8F23A-8B09-1441-9BB7-895F5831F45C}"/>
              </a:ext>
            </a:extLst>
          </p:cNvPr>
          <p:cNvCxnSpPr>
            <a:cxnSpLocks/>
          </p:cNvCxnSpPr>
          <p:nvPr/>
        </p:nvCxnSpPr>
        <p:spPr>
          <a:xfrm flipH="1" flipV="1">
            <a:off x="6696174" y="1033519"/>
            <a:ext cx="2001" cy="192142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6DEB9EDD-93D7-A145-AFAF-D71C68E999D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35947" y="1684193"/>
            <a:ext cx="241300" cy="228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CA6DA6F5-AEF3-4E49-9434-D6B9348E866E}"/>
              </a:ext>
            </a:extLst>
          </p:cNvPr>
          <p:cNvSpPr txBox="1"/>
          <p:nvPr/>
        </p:nvSpPr>
        <p:spPr>
          <a:xfrm>
            <a:off x="1799644" y="2641633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a</a:t>
            </a:r>
            <a:r>
              <a:rPr lang="en-NL" i="1" dirty="0"/>
              <a:t>rbitrary datum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F3CC3EF-4837-F24E-B199-A2790D10A67C}"/>
              </a:ext>
            </a:extLst>
          </p:cNvPr>
          <p:cNvCxnSpPr>
            <a:cxnSpLocks/>
          </p:cNvCxnSpPr>
          <p:nvPr/>
        </p:nvCxnSpPr>
        <p:spPr>
          <a:xfrm flipH="1" flipV="1">
            <a:off x="978479" y="474121"/>
            <a:ext cx="8871" cy="1220636"/>
          </a:xfrm>
          <a:prstGeom prst="straightConnector1">
            <a:avLst/>
          </a:prstGeom>
          <a:ln w="76200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107">
            <a:extLst>
              <a:ext uri="{FF2B5EF4-FFF2-40B4-BE49-F238E27FC236}">
                <a16:creationId xmlns:a16="http://schemas.microsoft.com/office/drawing/2014/main" id="{E5090C21-E5A9-594F-80CD-3E815D073A8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3790" y="405143"/>
            <a:ext cx="292100" cy="2413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1" name="Freeform 110">
            <a:extLst>
              <a:ext uri="{FF2B5EF4-FFF2-40B4-BE49-F238E27FC236}">
                <a16:creationId xmlns:a16="http://schemas.microsoft.com/office/drawing/2014/main" id="{C0DFCEC8-1085-9749-A6CC-11C0EAADD650}"/>
              </a:ext>
            </a:extLst>
          </p:cNvPr>
          <p:cNvSpPr/>
          <p:nvPr/>
        </p:nvSpPr>
        <p:spPr>
          <a:xfrm flipH="1">
            <a:off x="35496" y="1528132"/>
            <a:ext cx="670990" cy="172675"/>
          </a:xfrm>
          <a:custGeom>
            <a:avLst/>
            <a:gdLst>
              <a:gd name="connsiteX0" fmla="*/ 0 w 7881730"/>
              <a:gd name="connsiteY0" fmla="*/ 506895 h 506895"/>
              <a:gd name="connsiteX1" fmla="*/ 4532243 w 7881730"/>
              <a:gd name="connsiteY1" fmla="*/ 298174 h 506895"/>
              <a:gd name="connsiteX2" fmla="*/ 7881730 w 7881730"/>
              <a:gd name="connsiteY2" fmla="*/ 0 h 506895"/>
              <a:gd name="connsiteX0" fmla="*/ 0 w 7881730"/>
              <a:gd name="connsiteY0" fmla="*/ 506895 h 506895"/>
              <a:gd name="connsiteX1" fmla="*/ 7881730 w 7881730"/>
              <a:gd name="connsiteY1" fmla="*/ 0 h 506895"/>
              <a:gd name="connsiteX0" fmla="*/ 0 w 7881730"/>
              <a:gd name="connsiteY0" fmla="*/ 506895 h 506895"/>
              <a:gd name="connsiteX1" fmla="*/ 7881730 w 7881730"/>
              <a:gd name="connsiteY1" fmla="*/ 0 h 506895"/>
              <a:gd name="connsiteX0" fmla="*/ 0 w 7881730"/>
              <a:gd name="connsiteY0" fmla="*/ 513364 h 513364"/>
              <a:gd name="connsiteX1" fmla="*/ 7881730 w 7881730"/>
              <a:gd name="connsiteY1" fmla="*/ 6469 h 513364"/>
              <a:gd name="connsiteX0" fmla="*/ 0 w 7881730"/>
              <a:gd name="connsiteY0" fmla="*/ 506895 h 506895"/>
              <a:gd name="connsiteX1" fmla="*/ 7881730 w 7881730"/>
              <a:gd name="connsiteY1" fmla="*/ 0 h 506895"/>
              <a:gd name="connsiteX0" fmla="*/ 0 w 7881730"/>
              <a:gd name="connsiteY0" fmla="*/ 506895 h 506895"/>
              <a:gd name="connsiteX1" fmla="*/ 7881730 w 7881730"/>
              <a:gd name="connsiteY1" fmla="*/ 0 h 50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81730" h="506895">
                <a:moveTo>
                  <a:pt x="0" y="506895"/>
                </a:moveTo>
                <a:cubicBezTo>
                  <a:pt x="1948578" y="109721"/>
                  <a:pt x="5045766" y="49695"/>
                  <a:pt x="7881730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68859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B82EF3-2459-9D4C-9A34-8FD2425ACB87}"/>
              </a:ext>
            </a:extLst>
          </p:cNvPr>
          <p:cNvSpPr/>
          <p:nvPr/>
        </p:nvSpPr>
        <p:spPr>
          <a:xfrm>
            <a:off x="0" y="5273824"/>
            <a:ext cx="9144000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13F7A2-401E-884C-B01A-EFD63A2AF402}"/>
              </a:ext>
            </a:extLst>
          </p:cNvPr>
          <p:cNvSpPr/>
          <p:nvPr/>
        </p:nvSpPr>
        <p:spPr>
          <a:xfrm>
            <a:off x="0" y="1960180"/>
            <a:ext cx="9144000" cy="504056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CEBACA-3564-DA44-AD11-CB9DD71E8A9D}"/>
              </a:ext>
            </a:extLst>
          </p:cNvPr>
          <p:cNvGrpSpPr/>
          <p:nvPr/>
        </p:nvGrpSpPr>
        <p:grpSpPr>
          <a:xfrm>
            <a:off x="1413292" y="1864720"/>
            <a:ext cx="54098" cy="1181096"/>
            <a:chOff x="1745117" y="1912793"/>
            <a:chExt cx="54098" cy="11810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A010DD9-99A2-6F46-A2CF-B58CA7831655}"/>
                </a:ext>
              </a:extLst>
            </p:cNvPr>
            <p:cNvSpPr/>
            <p:nvPr/>
          </p:nvSpPr>
          <p:spPr>
            <a:xfrm>
              <a:off x="1753496" y="1912793"/>
              <a:ext cx="45719" cy="118109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1D8A80-78B6-B84F-AC70-316F0149E262}"/>
                </a:ext>
              </a:extLst>
            </p:cNvPr>
            <p:cNvSpPr/>
            <p:nvPr/>
          </p:nvSpPr>
          <p:spPr>
            <a:xfrm>
              <a:off x="1745117" y="2852936"/>
              <a:ext cx="45719" cy="240953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87AB2E-3DF2-CC48-9F8C-7F94A89F4BF2}"/>
              </a:ext>
            </a:extLst>
          </p:cNvPr>
          <p:cNvCxnSpPr>
            <a:cxnSpLocks/>
          </p:cNvCxnSpPr>
          <p:nvPr/>
        </p:nvCxnSpPr>
        <p:spPr>
          <a:xfrm>
            <a:off x="2153173" y="188640"/>
            <a:ext cx="15750" cy="5949280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67B403-533C-2748-8AE0-9215271E79D0}"/>
              </a:ext>
            </a:extLst>
          </p:cNvPr>
          <p:cNvCxnSpPr>
            <a:cxnSpLocks/>
          </p:cNvCxnSpPr>
          <p:nvPr/>
        </p:nvCxnSpPr>
        <p:spPr>
          <a:xfrm>
            <a:off x="670990" y="5304975"/>
            <a:ext cx="13223" cy="143536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C63E50-1E5A-E044-9DC8-DCB4F7BF5440}"/>
              </a:ext>
            </a:extLst>
          </p:cNvPr>
          <p:cNvCxnSpPr>
            <a:cxnSpLocks/>
          </p:cNvCxnSpPr>
          <p:nvPr/>
        </p:nvCxnSpPr>
        <p:spPr>
          <a:xfrm>
            <a:off x="766610" y="1628800"/>
            <a:ext cx="73653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DF17657B-7D7F-D94F-966B-DB9A36F79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80" y="2180099"/>
            <a:ext cx="127000" cy="139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6DEB9EDD-93D7-A145-AFAF-D71C68E99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947" y="1684193"/>
            <a:ext cx="241300" cy="2286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F3CC3EF-4837-F24E-B199-A2790D10A67C}"/>
              </a:ext>
            </a:extLst>
          </p:cNvPr>
          <p:cNvCxnSpPr>
            <a:cxnSpLocks/>
          </p:cNvCxnSpPr>
          <p:nvPr/>
        </p:nvCxnSpPr>
        <p:spPr>
          <a:xfrm flipV="1">
            <a:off x="781607" y="878522"/>
            <a:ext cx="7863" cy="763352"/>
          </a:xfrm>
          <a:prstGeom prst="straightConnector1">
            <a:avLst/>
          </a:prstGeom>
          <a:ln w="76200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3CD0586D-CBAE-0E45-AB62-9268248CA313}"/>
              </a:ext>
            </a:extLst>
          </p:cNvPr>
          <p:cNvSpPr/>
          <p:nvPr/>
        </p:nvSpPr>
        <p:spPr>
          <a:xfrm>
            <a:off x="692593" y="1844823"/>
            <a:ext cx="156413" cy="158417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1E3654-093F-C247-973B-D29BF1DF8D1C}"/>
              </a:ext>
            </a:extLst>
          </p:cNvPr>
          <p:cNvSpPr/>
          <p:nvPr/>
        </p:nvSpPr>
        <p:spPr>
          <a:xfrm>
            <a:off x="684214" y="2450136"/>
            <a:ext cx="164792" cy="978864"/>
          </a:xfrm>
          <a:prstGeom prst="rect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38CB012-B187-EA44-8EF4-44FF7EADCD65}"/>
              </a:ext>
            </a:extLst>
          </p:cNvPr>
          <p:cNvGrpSpPr/>
          <p:nvPr/>
        </p:nvGrpSpPr>
        <p:grpSpPr>
          <a:xfrm>
            <a:off x="2452802" y="1864720"/>
            <a:ext cx="54098" cy="1181096"/>
            <a:chOff x="1745117" y="1912793"/>
            <a:chExt cx="54098" cy="118109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0E42C2-28CE-7E4F-A3B8-ABEDF0F303C9}"/>
                </a:ext>
              </a:extLst>
            </p:cNvPr>
            <p:cNvSpPr/>
            <p:nvPr/>
          </p:nvSpPr>
          <p:spPr>
            <a:xfrm>
              <a:off x="1753496" y="1912793"/>
              <a:ext cx="45719" cy="118109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081E4FF-572E-2846-9785-3BF02A5A7ABD}"/>
                </a:ext>
              </a:extLst>
            </p:cNvPr>
            <p:cNvSpPr/>
            <p:nvPr/>
          </p:nvSpPr>
          <p:spPr>
            <a:xfrm>
              <a:off x="1745117" y="2852936"/>
              <a:ext cx="45719" cy="240953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2174D2B-F09D-D443-9227-8DD89D9942CE}"/>
              </a:ext>
            </a:extLst>
          </p:cNvPr>
          <p:cNvGrpSpPr/>
          <p:nvPr/>
        </p:nvGrpSpPr>
        <p:grpSpPr>
          <a:xfrm>
            <a:off x="4118375" y="1840157"/>
            <a:ext cx="54098" cy="1181096"/>
            <a:chOff x="1745117" y="1912793"/>
            <a:chExt cx="54098" cy="118109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513D519-DF3C-D444-BA91-4FEA0D3C8220}"/>
                </a:ext>
              </a:extLst>
            </p:cNvPr>
            <p:cNvSpPr/>
            <p:nvPr/>
          </p:nvSpPr>
          <p:spPr>
            <a:xfrm>
              <a:off x="1753496" y="1912793"/>
              <a:ext cx="45719" cy="118109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F931137-7210-654E-AD40-701039D80426}"/>
                </a:ext>
              </a:extLst>
            </p:cNvPr>
            <p:cNvSpPr/>
            <p:nvPr/>
          </p:nvSpPr>
          <p:spPr>
            <a:xfrm>
              <a:off x="1745117" y="2852936"/>
              <a:ext cx="45719" cy="240953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EB1D11F-8ED0-0645-8AF3-545D59091A19}"/>
              </a:ext>
            </a:extLst>
          </p:cNvPr>
          <p:cNvGrpSpPr/>
          <p:nvPr/>
        </p:nvGrpSpPr>
        <p:grpSpPr>
          <a:xfrm>
            <a:off x="6900893" y="1857822"/>
            <a:ext cx="54098" cy="1181096"/>
            <a:chOff x="1745117" y="1912793"/>
            <a:chExt cx="54098" cy="118109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41623E-BBE7-5642-A1B2-D535CB74E806}"/>
                </a:ext>
              </a:extLst>
            </p:cNvPr>
            <p:cNvSpPr/>
            <p:nvPr/>
          </p:nvSpPr>
          <p:spPr>
            <a:xfrm>
              <a:off x="1753496" y="1912793"/>
              <a:ext cx="45719" cy="118109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5C2C756-CAD7-7A43-8C26-7221691571EC}"/>
                </a:ext>
              </a:extLst>
            </p:cNvPr>
            <p:cNvSpPr/>
            <p:nvPr/>
          </p:nvSpPr>
          <p:spPr>
            <a:xfrm>
              <a:off x="1745117" y="2852936"/>
              <a:ext cx="45719" cy="240953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5BA9583-4134-D048-B369-FE6CC6702B60}"/>
              </a:ext>
            </a:extLst>
          </p:cNvPr>
          <p:cNvGrpSpPr/>
          <p:nvPr/>
        </p:nvGrpSpPr>
        <p:grpSpPr>
          <a:xfrm>
            <a:off x="7897517" y="1858915"/>
            <a:ext cx="54098" cy="1181096"/>
            <a:chOff x="1745117" y="1912793"/>
            <a:chExt cx="54098" cy="118109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C97C552-0AF0-F049-83C0-72FBF979430F}"/>
                </a:ext>
              </a:extLst>
            </p:cNvPr>
            <p:cNvSpPr/>
            <p:nvPr/>
          </p:nvSpPr>
          <p:spPr>
            <a:xfrm>
              <a:off x="1753496" y="1912793"/>
              <a:ext cx="45719" cy="118109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C529AB5-8CA8-A84D-A530-C4EDF8472282}"/>
                </a:ext>
              </a:extLst>
            </p:cNvPr>
            <p:cNvSpPr/>
            <p:nvPr/>
          </p:nvSpPr>
          <p:spPr>
            <a:xfrm>
              <a:off x="1745117" y="2852936"/>
              <a:ext cx="45719" cy="240953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2616D38B-5E87-4B4A-86AE-D6A225E3BB12}"/>
              </a:ext>
            </a:extLst>
          </p:cNvPr>
          <p:cNvSpPr/>
          <p:nvPr/>
        </p:nvSpPr>
        <p:spPr>
          <a:xfrm>
            <a:off x="6433034" y="1781108"/>
            <a:ext cx="79744" cy="416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14EEB12-633C-3540-8642-C8A17F9F0807}"/>
              </a:ext>
            </a:extLst>
          </p:cNvPr>
          <p:cNvSpPr/>
          <p:nvPr/>
        </p:nvSpPr>
        <p:spPr>
          <a:xfrm>
            <a:off x="7471839" y="1791422"/>
            <a:ext cx="79744" cy="416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473105-1DEC-7B46-A45A-C83B64797D5F}"/>
              </a:ext>
            </a:extLst>
          </p:cNvPr>
          <p:cNvCxnSpPr>
            <a:cxnSpLocks/>
          </p:cNvCxnSpPr>
          <p:nvPr/>
        </p:nvCxnSpPr>
        <p:spPr>
          <a:xfrm>
            <a:off x="6433034" y="1791421"/>
            <a:ext cx="0" cy="4168147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9F437E4-491E-0943-A5B3-2E6304FF2B93}"/>
              </a:ext>
            </a:extLst>
          </p:cNvPr>
          <p:cNvCxnSpPr>
            <a:cxnSpLocks/>
          </p:cNvCxnSpPr>
          <p:nvPr/>
        </p:nvCxnSpPr>
        <p:spPr>
          <a:xfrm>
            <a:off x="6512778" y="1798493"/>
            <a:ext cx="0" cy="4168147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F923FB5-4E8C-744E-BE03-6AFF4D50D480}"/>
              </a:ext>
            </a:extLst>
          </p:cNvPr>
          <p:cNvCxnSpPr>
            <a:cxnSpLocks/>
          </p:cNvCxnSpPr>
          <p:nvPr/>
        </p:nvCxnSpPr>
        <p:spPr>
          <a:xfrm>
            <a:off x="7471839" y="1798493"/>
            <a:ext cx="0" cy="4168147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664A65B-D72D-5B42-851F-5D0CF8F9953E}"/>
              </a:ext>
            </a:extLst>
          </p:cNvPr>
          <p:cNvCxnSpPr>
            <a:cxnSpLocks/>
          </p:cNvCxnSpPr>
          <p:nvPr/>
        </p:nvCxnSpPr>
        <p:spPr>
          <a:xfrm>
            <a:off x="7551583" y="1798493"/>
            <a:ext cx="0" cy="4168147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8D1131-5839-DA4F-921B-29BF60CE7B18}"/>
              </a:ext>
            </a:extLst>
          </p:cNvPr>
          <p:cNvGrpSpPr/>
          <p:nvPr/>
        </p:nvGrpSpPr>
        <p:grpSpPr>
          <a:xfrm>
            <a:off x="1471905" y="1864720"/>
            <a:ext cx="54098" cy="2981505"/>
            <a:chOff x="1471905" y="1864720"/>
            <a:chExt cx="54098" cy="2981505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07DADB2-B058-A74B-9FA6-F676704C6E6A}"/>
                </a:ext>
              </a:extLst>
            </p:cNvPr>
            <p:cNvSpPr/>
            <p:nvPr/>
          </p:nvSpPr>
          <p:spPr>
            <a:xfrm>
              <a:off x="1480284" y="1864720"/>
              <a:ext cx="45719" cy="2981505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4B46BE1-B8B4-7242-921E-44BD0C13234D}"/>
                </a:ext>
              </a:extLst>
            </p:cNvPr>
            <p:cNvSpPr/>
            <p:nvPr/>
          </p:nvSpPr>
          <p:spPr>
            <a:xfrm>
              <a:off x="1471905" y="4605272"/>
              <a:ext cx="45719" cy="240953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DD6479F-CF89-3445-89BE-C372D7044060}"/>
              </a:ext>
            </a:extLst>
          </p:cNvPr>
          <p:cNvGrpSpPr/>
          <p:nvPr/>
        </p:nvGrpSpPr>
        <p:grpSpPr>
          <a:xfrm>
            <a:off x="2529497" y="1864720"/>
            <a:ext cx="54098" cy="2981505"/>
            <a:chOff x="1471905" y="1864720"/>
            <a:chExt cx="54098" cy="2981505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E9B3339-CE47-204B-870B-9559D55C29AA}"/>
                </a:ext>
              </a:extLst>
            </p:cNvPr>
            <p:cNvSpPr/>
            <p:nvPr/>
          </p:nvSpPr>
          <p:spPr>
            <a:xfrm>
              <a:off x="1480284" y="1864720"/>
              <a:ext cx="45719" cy="2981505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A5A4573-C032-4246-B2DD-163D985779BF}"/>
                </a:ext>
              </a:extLst>
            </p:cNvPr>
            <p:cNvSpPr/>
            <p:nvPr/>
          </p:nvSpPr>
          <p:spPr>
            <a:xfrm>
              <a:off x="1471905" y="4605272"/>
              <a:ext cx="45719" cy="240953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41AE2A-DDB0-6141-BB0C-3FA223C1768E}"/>
              </a:ext>
            </a:extLst>
          </p:cNvPr>
          <p:cNvGrpSpPr/>
          <p:nvPr/>
        </p:nvGrpSpPr>
        <p:grpSpPr>
          <a:xfrm>
            <a:off x="4195907" y="1840156"/>
            <a:ext cx="54098" cy="2981505"/>
            <a:chOff x="1471905" y="1864720"/>
            <a:chExt cx="54098" cy="2981505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83D7C79-4455-A14F-B94B-326ED9A7A3D2}"/>
                </a:ext>
              </a:extLst>
            </p:cNvPr>
            <p:cNvSpPr/>
            <p:nvPr/>
          </p:nvSpPr>
          <p:spPr>
            <a:xfrm>
              <a:off x="1480284" y="1864720"/>
              <a:ext cx="45719" cy="2981505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55AD73D-46CA-0E49-9036-C280913E79F3}"/>
                </a:ext>
              </a:extLst>
            </p:cNvPr>
            <p:cNvSpPr/>
            <p:nvPr/>
          </p:nvSpPr>
          <p:spPr>
            <a:xfrm>
              <a:off x="1471905" y="4605272"/>
              <a:ext cx="45719" cy="240953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82219F7-CA47-0340-BA3A-38E0B41D7879}"/>
              </a:ext>
            </a:extLst>
          </p:cNvPr>
          <p:cNvGrpSpPr/>
          <p:nvPr/>
        </p:nvGrpSpPr>
        <p:grpSpPr>
          <a:xfrm>
            <a:off x="6964350" y="1861678"/>
            <a:ext cx="54098" cy="2981505"/>
            <a:chOff x="1471905" y="1864720"/>
            <a:chExt cx="54098" cy="2981505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5311870-FEB6-2D4B-B5CE-995FEEB28348}"/>
                </a:ext>
              </a:extLst>
            </p:cNvPr>
            <p:cNvSpPr/>
            <p:nvPr/>
          </p:nvSpPr>
          <p:spPr>
            <a:xfrm>
              <a:off x="1480284" y="1864720"/>
              <a:ext cx="45719" cy="2981505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3A805AC-B2E9-EF49-8127-45F224BC9542}"/>
                </a:ext>
              </a:extLst>
            </p:cNvPr>
            <p:cNvSpPr/>
            <p:nvPr/>
          </p:nvSpPr>
          <p:spPr>
            <a:xfrm>
              <a:off x="1471905" y="4605272"/>
              <a:ext cx="45719" cy="240953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3CA97F3-D61D-2E40-A7ED-17D0884D0881}"/>
              </a:ext>
            </a:extLst>
          </p:cNvPr>
          <p:cNvGrpSpPr/>
          <p:nvPr/>
        </p:nvGrpSpPr>
        <p:grpSpPr>
          <a:xfrm>
            <a:off x="7950459" y="1857822"/>
            <a:ext cx="54098" cy="2981505"/>
            <a:chOff x="1471905" y="1864720"/>
            <a:chExt cx="54098" cy="2981505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B3BA71B-CBC1-6141-BEFF-B84462636A86}"/>
                </a:ext>
              </a:extLst>
            </p:cNvPr>
            <p:cNvSpPr/>
            <p:nvPr/>
          </p:nvSpPr>
          <p:spPr>
            <a:xfrm>
              <a:off x="1480284" y="1864720"/>
              <a:ext cx="45719" cy="2981505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FCB05E7-21BB-F84E-B311-8F0561AAAE77}"/>
                </a:ext>
              </a:extLst>
            </p:cNvPr>
            <p:cNvSpPr/>
            <p:nvPr/>
          </p:nvSpPr>
          <p:spPr>
            <a:xfrm>
              <a:off x="1471905" y="4605272"/>
              <a:ext cx="45719" cy="240953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69CFA6C-FD54-3F4F-9419-75624E545630}"/>
              </a:ext>
            </a:extLst>
          </p:cNvPr>
          <p:cNvCxnSpPr>
            <a:cxnSpLocks/>
          </p:cNvCxnSpPr>
          <p:nvPr/>
        </p:nvCxnSpPr>
        <p:spPr>
          <a:xfrm flipV="1">
            <a:off x="789470" y="1552986"/>
            <a:ext cx="1717430" cy="380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A7EBF9C-63ED-D64B-9B55-AEDA6AAA1917}"/>
              </a:ext>
            </a:extLst>
          </p:cNvPr>
          <p:cNvCxnSpPr>
            <a:cxnSpLocks/>
          </p:cNvCxnSpPr>
          <p:nvPr/>
        </p:nvCxnSpPr>
        <p:spPr>
          <a:xfrm>
            <a:off x="789470" y="1457400"/>
            <a:ext cx="338300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9D3176A-B6CB-5B40-A9A6-FC0F7E04CB59}"/>
              </a:ext>
            </a:extLst>
          </p:cNvPr>
          <p:cNvCxnSpPr>
            <a:cxnSpLocks/>
          </p:cNvCxnSpPr>
          <p:nvPr/>
        </p:nvCxnSpPr>
        <p:spPr>
          <a:xfrm>
            <a:off x="789470" y="1361428"/>
            <a:ext cx="613514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D3393FA-118B-2347-AC5E-C510F7BE0426}"/>
              </a:ext>
            </a:extLst>
          </p:cNvPr>
          <p:cNvCxnSpPr>
            <a:cxnSpLocks/>
          </p:cNvCxnSpPr>
          <p:nvPr/>
        </p:nvCxnSpPr>
        <p:spPr>
          <a:xfrm>
            <a:off x="789470" y="1255285"/>
            <a:ext cx="7191377" cy="1017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2120363-EF54-DD4C-8292-5781F073D7B9}"/>
              </a:ext>
            </a:extLst>
          </p:cNvPr>
          <p:cNvCxnSpPr>
            <a:cxnSpLocks/>
          </p:cNvCxnSpPr>
          <p:nvPr/>
        </p:nvCxnSpPr>
        <p:spPr>
          <a:xfrm flipV="1">
            <a:off x="179512" y="2473183"/>
            <a:ext cx="0" cy="2800641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2F3DD5F-4A8D-1542-8950-AEF59D9D2BEF}"/>
              </a:ext>
            </a:extLst>
          </p:cNvPr>
          <p:cNvCxnSpPr>
            <a:cxnSpLocks/>
            <a:endCxn id="55" idx="2"/>
          </p:cNvCxnSpPr>
          <p:nvPr/>
        </p:nvCxnSpPr>
        <p:spPr>
          <a:xfrm flipH="1" flipV="1">
            <a:off x="766610" y="3429000"/>
            <a:ext cx="10560" cy="182617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65EF1C1-CFD0-F540-BC66-484AD0C1C7B6}"/>
              </a:ext>
            </a:extLst>
          </p:cNvPr>
          <p:cNvCxnSpPr>
            <a:cxnSpLocks/>
          </p:cNvCxnSpPr>
          <p:nvPr/>
        </p:nvCxnSpPr>
        <p:spPr>
          <a:xfrm flipV="1">
            <a:off x="2933963" y="4722706"/>
            <a:ext cx="0" cy="531153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2909A40-9C95-FD41-AB73-99F125627198}"/>
              </a:ext>
            </a:extLst>
          </p:cNvPr>
          <p:cNvCxnSpPr>
            <a:cxnSpLocks/>
          </p:cNvCxnSpPr>
          <p:nvPr/>
        </p:nvCxnSpPr>
        <p:spPr>
          <a:xfrm flipV="1">
            <a:off x="3059832" y="2918441"/>
            <a:ext cx="0" cy="2355383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DAF95E9D-CB11-DE4B-9EB8-C528DA0B2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086" y="1165872"/>
            <a:ext cx="508000" cy="152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383A0D2-5A8E-BB48-A1F2-D8317A522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471" y="1316910"/>
            <a:ext cx="508000" cy="152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CA3BF00-1F7A-1A40-AACE-5C53267DC5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527" y="1400586"/>
            <a:ext cx="406400" cy="15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27C2C26-C3AA-E844-ACCA-5C973D43E0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097" y="1488632"/>
            <a:ext cx="406400" cy="15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B9CD72B-3842-AD46-B9FB-0BED6E7506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2197" y="1573268"/>
            <a:ext cx="406400" cy="152400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1682BDC-05C9-7542-975B-8ECFD9C11FD1}"/>
              </a:ext>
            </a:extLst>
          </p:cNvPr>
          <p:cNvGrpSpPr/>
          <p:nvPr/>
        </p:nvGrpSpPr>
        <p:grpSpPr>
          <a:xfrm>
            <a:off x="853689" y="1840157"/>
            <a:ext cx="54098" cy="2981505"/>
            <a:chOff x="1471905" y="1864720"/>
            <a:chExt cx="54098" cy="2981505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D5A339E-98C2-6543-A2F4-6D432C89C32A}"/>
                </a:ext>
              </a:extLst>
            </p:cNvPr>
            <p:cNvSpPr/>
            <p:nvPr/>
          </p:nvSpPr>
          <p:spPr>
            <a:xfrm>
              <a:off x="1480284" y="1864720"/>
              <a:ext cx="45719" cy="2981505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CB2E3D4-5467-5345-8043-8E67F76B42A4}"/>
                </a:ext>
              </a:extLst>
            </p:cNvPr>
            <p:cNvSpPr/>
            <p:nvPr/>
          </p:nvSpPr>
          <p:spPr>
            <a:xfrm>
              <a:off x="1471905" y="4605272"/>
              <a:ext cx="45719" cy="240953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A4FA75E4-4B1A-4A43-B652-0B871FE9E3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9297" y="4941168"/>
            <a:ext cx="406400" cy="152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ED5A2F64-0078-544E-90A6-190541C4C2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8411" y="3799294"/>
            <a:ext cx="406400" cy="152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9549F2E2-C593-A344-B9D9-3B8EAECDD6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6621" y="3928654"/>
            <a:ext cx="419100" cy="152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4460C5ED-1601-9C47-B8FC-C448C8D237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95" y="3712781"/>
            <a:ext cx="406400" cy="1524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80F48ED-3CBC-5A44-A53E-D59FE4215A47}"/>
              </a:ext>
            </a:extLst>
          </p:cNvPr>
          <p:cNvCxnSpPr>
            <a:cxnSpLocks/>
          </p:cNvCxnSpPr>
          <p:nvPr/>
        </p:nvCxnSpPr>
        <p:spPr>
          <a:xfrm>
            <a:off x="1059183" y="2900776"/>
            <a:ext cx="740124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225595B-83AC-9A4E-BCF6-E24A1FAEE0D9}"/>
              </a:ext>
            </a:extLst>
          </p:cNvPr>
          <p:cNvCxnSpPr>
            <a:cxnSpLocks/>
          </p:cNvCxnSpPr>
          <p:nvPr/>
        </p:nvCxnSpPr>
        <p:spPr>
          <a:xfrm>
            <a:off x="849006" y="4712986"/>
            <a:ext cx="740124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>
            <a:extLst>
              <a:ext uri="{FF2B5EF4-FFF2-40B4-BE49-F238E27FC236}">
                <a16:creationId xmlns:a16="http://schemas.microsoft.com/office/drawing/2014/main" id="{A875D582-94E0-DA43-A2A4-EA913D540C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3472" y="523404"/>
            <a:ext cx="1346200" cy="2413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916370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4A74C-2817-6A44-8C23-55D93D0A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806824"/>
          </a:xfrm>
        </p:spPr>
        <p:txBody>
          <a:bodyPr/>
          <a:lstStyle/>
          <a:p>
            <a:r>
              <a:rPr lang="en-NL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8D3E1-01AF-B248-9B1D-092A072D7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Drawdown by for wells in a square with sides of L = 1 km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5CECC-7DF6-F944-A7FA-B7BDF0C4C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F</a:t>
            </a:r>
            <a:r>
              <a:rPr lang="en-NL" dirty="0"/>
              <a:t>irst well starts at t=0 d</a:t>
            </a:r>
          </a:p>
          <a:p>
            <a:r>
              <a:rPr lang="en-NL" dirty="0"/>
              <a:t>Second wel at t = 365 d</a:t>
            </a:r>
          </a:p>
          <a:p>
            <a:r>
              <a:rPr lang="en-NL" dirty="0"/>
              <a:t>Third well at t = 730 d</a:t>
            </a:r>
          </a:p>
          <a:p>
            <a:r>
              <a:rPr lang="en-NL" dirty="0"/>
              <a:t>Fourth well at 1095 d</a:t>
            </a:r>
          </a:p>
          <a:p>
            <a:r>
              <a:rPr lang="en-NL" dirty="0"/>
              <a:t>kD = 600 m2/d</a:t>
            </a:r>
          </a:p>
          <a:p>
            <a:r>
              <a:rPr lang="en-NL" dirty="0"/>
              <a:t>Sy = 0.24</a:t>
            </a:r>
          </a:p>
          <a:p>
            <a:r>
              <a:rPr lang="en-NL" dirty="0"/>
              <a:t>Q = 14400 m3/d</a:t>
            </a:r>
          </a:p>
          <a:p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5F7A5-6631-2A44-9C93-B9D90589B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L" dirty="0"/>
              <a:t>Task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F95D44-96C8-A547-82EE-12D12C557E0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NL" dirty="0"/>
              <a:t>Compute and show the drawdown in the center of the square as a function of time up to t=10 years.</a:t>
            </a:r>
          </a:p>
          <a:p>
            <a:r>
              <a:rPr lang="en-NL" dirty="0"/>
              <a:t>Compute and show the drawdown on a grid as contour lines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931169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37933</TotalTime>
  <Words>1895</Words>
  <Application>Microsoft Macintosh PowerPoint</Application>
  <PresentationFormat>On-screen Show (4:3)</PresentationFormat>
  <Paragraphs>369</Paragraphs>
  <Slides>118</Slides>
  <Notes>59</Notes>
  <HiddenSlides>3</HiddenSlides>
  <MMClips>4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118</vt:i4>
      </vt:variant>
    </vt:vector>
  </HeadingPairs>
  <TitlesOfParts>
    <vt:vector size="127" baseType="lpstr">
      <vt:lpstr>Arial</vt:lpstr>
      <vt:lpstr>Cambria Math</vt:lpstr>
      <vt:lpstr>News Gothic MT</vt:lpstr>
      <vt:lpstr>Symbol</vt:lpstr>
      <vt:lpstr>Times New Roman</vt:lpstr>
      <vt:lpstr>Wingdings 2</vt:lpstr>
      <vt:lpstr>Breeze</vt:lpstr>
      <vt:lpstr>Equation</vt:lpstr>
      <vt:lpstr>Worksheet</vt:lpstr>
      <vt:lpstr>Syllabus IHE Groundwater Flow Transient Analytical Solutions</vt:lpstr>
      <vt:lpstr>Introduction</vt:lpstr>
      <vt:lpstr>Transient groundwater flow:</vt:lpstr>
      <vt:lpstr>Groundwater systems</vt:lpstr>
      <vt:lpstr>Natural drainage of the Kalahari Desert since previous wet episode</vt:lpstr>
      <vt:lpstr>Forms of subsurface water storage</vt:lpstr>
      <vt:lpstr>Liquefaction</vt:lpstr>
      <vt:lpstr>Subsidence</vt:lpstr>
      <vt:lpstr>PowerPoint Presentation</vt:lpstr>
      <vt:lpstr>Fresh water floating on salt water</vt:lpstr>
      <vt:lpstr>Variations in storage of water in aquifers are possible because</vt:lpstr>
      <vt:lpstr>Forms of reversible storage</vt:lpstr>
      <vt:lpstr>Phreatic or water-table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yield vs specific retention. (Porosity tends to be smaller for coarser materials)</vt:lpstr>
      <vt:lpstr>Effect of daily plant transpiration on shallow water table.</vt:lpstr>
      <vt:lpstr>Estimation of transpiration from daily water-table fluctuation</vt:lpstr>
      <vt:lpstr>PowerPoint Presentation</vt:lpstr>
      <vt:lpstr>Elastic storage (semi)-confined aquifers</vt:lpstr>
      <vt:lpstr>First –ever registered confined groundwater head fluctuation under varying load  (i.e. a train) at ground surface</vt:lpstr>
      <vt:lpstr>Explanation of the ”train effect”, i.e. of the effect of a varying load at ground surface on the head in a (semi)-confined aquifer.</vt:lpstr>
      <vt:lpstr>Alternative way of explaining the same thing, focusing on the changes of the water pressure and that at the porous matrix.</vt:lpstr>
      <vt:lpstr>Explaining elastic storage/compression conceptually using two springs (one water, one porous matrix)</vt:lpstr>
      <vt:lpstr>PowerPoint Presentation</vt:lpstr>
      <vt:lpstr>PowerPoint Presentation</vt:lpstr>
      <vt:lpstr>Conceptually split the pore volume from the pure grain volume (virtually uncompressible) and see why the change of aquifer volume equals the change of pore volume.</vt:lpstr>
      <vt:lpstr>Pressure changes in and on the ground</vt:lpstr>
      <vt:lpstr>How does the barometer affect head? What’s the difference with loading at ground surface?</vt:lpstr>
      <vt:lpstr>First-ever registration of barometer effect. Notice that the atmospheric axis has been reversed!</vt:lpstr>
      <vt:lpstr>First-ever registered earth tides</vt:lpstr>
      <vt:lpstr>Difference in amount of water drained from a phreatic and and a confined aquifer for the same drawdown</vt:lpstr>
      <vt:lpstr>Derivation of basic partial differential equation</vt:lpstr>
      <vt:lpstr>One-dimensional half infinite confined aquifer bounded by surface water at x=0 in which water level fluctuation like a sine.</vt:lpstr>
      <vt:lpstr>PowerPoint Presentation</vt:lpstr>
      <vt:lpstr>PowerPoint Presentation</vt:lpstr>
      <vt:lpstr>Head in aquifer at different times. Stays within envelopes</vt:lpstr>
      <vt:lpstr>Heads at different x </vt:lpstr>
      <vt:lpstr>Superpostion of a number of sine-waves</vt:lpstr>
      <vt:lpstr>PowerPoint Presentation</vt:lpstr>
      <vt:lpstr>Head change due to sudden head change at x=0</vt:lpstr>
      <vt:lpstr>Confined aquifer of half-infinite extent with sudden head change A [m] at x=0 and t=0</vt:lpstr>
      <vt:lpstr>PowerPoint Presentation</vt:lpstr>
      <vt:lpstr>erfc(u) as  function of 1/u</vt:lpstr>
      <vt:lpstr>erfc(u) as a function of u</vt:lpstr>
      <vt:lpstr>PowerPoint Presentation</vt:lpstr>
      <vt:lpstr>Effect of sudden rise of head at x=0 and t=0</vt:lpstr>
      <vt:lpstr>Discharge at different time due to sudden head change at x=0</vt:lpstr>
      <vt:lpstr>Varying water level at x=0  do superposition in time</vt:lpstr>
      <vt:lpstr>Aquifer is bounded between two fixed-head boundaries, what to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Head changes suddenly on both sides</vt:lpstr>
      <vt:lpstr>Symmetrical same sudden head change on both sides</vt:lpstr>
      <vt:lpstr>Strip drainage after sudden recharge</vt:lpstr>
      <vt:lpstr>Basin drainage (two methods)</vt:lpstr>
      <vt:lpstr>PowerPoint Presentation</vt:lpstr>
      <vt:lpstr>Individual terms of power series solution</vt:lpstr>
      <vt:lpstr>How fast or slow is the groundwater system ??</vt:lpstr>
      <vt:lpstr>PowerPoint Presentation</vt:lpstr>
      <vt:lpstr>Example groundwater fluctuation depending on distance to boundary</vt:lpstr>
      <vt:lpstr>PowerPoint Presentation</vt:lpstr>
      <vt:lpstr>PowerPoint Presentation</vt:lpstr>
      <vt:lpstr>PowerPoint Presentation</vt:lpstr>
      <vt:lpstr>Precipitation – evapotranspiration (daily figures)</vt:lpstr>
      <vt:lpstr>Convolution   superposition in the time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Groundwater next to river</vt:lpstr>
      <vt:lpstr>Theis well with varying Q</vt:lpstr>
      <vt:lpstr>Result of Theis well with varying Q, compare with Theis well with average Q</vt:lpstr>
      <vt:lpstr>Groundwater head in land between rivers under varying recharge</vt:lpstr>
      <vt:lpstr>PowerPoint Presentation</vt:lpstr>
      <vt:lpstr>Block responses d𝜏 = 1d</vt:lpstr>
      <vt:lpstr>Groundwater flow solutions are often step responses</vt:lpstr>
      <vt:lpstr>PowerPoint Presentation</vt:lpstr>
      <vt:lpstr>Transient flow to wells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Drawdown in the center of the square over time</vt:lpstr>
      <vt:lpstr>Drawdown contours</vt:lpstr>
      <vt:lpstr>PowerPoint Presentation</vt:lpstr>
      <vt:lpstr>Excercise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questions</vt:lpstr>
      <vt:lpstr>PowerPoint Presentation</vt:lpstr>
      <vt:lpstr>PowerPoint Presentation</vt:lpstr>
    </vt:vector>
  </TitlesOfParts>
  <Company>Gemeentewaterleidingen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transient solutions syllabus 2006</dc:title>
  <dc:creator>T.N.Olsthoorn</dc:creator>
  <cp:lastModifiedBy>Theo Olsthoorn</cp:lastModifiedBy>
  <cp:revision>169</cp:revision>
  <dcterms:created xsi:type="dcterms:W3CDTF">2003-05-18T20:01:31Z</dcterms:created>
  <dcterms:modified xsi:type="dcterms:W3CDTF">2021-01-12T23:16:27Z</dcterms:modified>
</cp:coreProperties>
</file>